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57" r:id="rId6"/>
    <p:sldId id="266" r:id="rId7"/>
    <p:sldId id="260" r:id="rId8"/>
    <p:sldId id="261" r:id="rId9"/>
    <p:sldId id="259" r:id="rId10"/>
    <p:sldId id="258" r:id="rId11"/>
    <p:sldId id="262" r:id="rId12"/>
    <p:sldId id="263" r:id="rId13"/>
    <p:sldId id="267" r:id="rId14"/>
    <p:sldId id="268" r:id="rId15"/>
    <p:sldId id="264" r:id="rId16"/>
    <p:sldId id="265"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8935" autoAdjust="0"/>
  </p:normalViewPr>
  <p:slideViewPr>
    <p:cSldViewPr snapToGrid="0" snapToObjects="1">
      <p:cViewPr varScale="1">
        <p:scale>
          <a:sx n="87" d="100"/>
          <a:sy n="87" d="100"/>
        </p:scale>
        <p:origin x="147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6EEF2-6D7E-4142-9D12-2BC1C2D5B3C3}" type="datetimeFigureOut">
              <a:rPr lang="nl-NL" smtClean="0"/>
              <a:t>25-8-2022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57DDD-ACE1-9D41-8CE2-4837FF7C92C7}" type="slidenum">
              <a:rPr lang="nl-NL" smtClean="0"/>
              <a:t>‹nr.›</a:t>
            </a:fld>
            <a:endParaRPr lang="nl-NL"/>
          </a:p>
        </p:txBody>
      </p:sp>
    </p:spTree>
    <p:extLst>
      <p:ext uri="{BB962C8B-B14F-4D97-AF65-F5344CB8AC3E}">
        <p14:creationId xmlns:p14="http://schemas.microsoft.com/office/powerpoint/2010/main" val="110139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In het Rampjaar blijkt dat de voorloper van ons land, de succesvolle Republiek der Zeven Verenigde Nederlanden, weinig vrienden heeft, maar des te meer vijanden. Alles gaat mis.</a:t>
            </a:r>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1</a:t>
            </a:fld>
            <a:endParaRPr lang="nl-NL"/>
          </a:p>
        </p:txBody>
      </p:sp>
    </p:spTree>
    <p:extLst>
      <p:ext uri="{BB962C8B-B14F-4D97-AF65-F5344CB8AC3E}">
        <p14:creationId xmlns:p14="http://schemas.microsoft.com/office/powerpoint/2010/main" val="676216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Gebruik de slides of laat de leerlingen naar Twitter gaan. Daar vinden ze het twitteraccount @johandewitt1672 oftewel The Real Johan de Witt.</a:t>
            </a:r>
          </a:p>
          <a:p>
            <a:pPr>
              <a:lnSpc>
                <a:spcPct val="107000"/>
              </a:lnSpc>
              <a:spcAft>
                <a:spcPts val="8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Het is overduidelijk dat dit een nep-account is. Johan de Witt is al 350 jaar dood. </a:t>
            </a:r>
          </a:p>
          <a:p>
            <a:pPr>
              <a:lnSpc>
                <a:spcPct val="107000"/>
              </a:lnSpc>
              <a:spcAft>
                <a:spcPts val="800"/>
              </a:spcAft>
            </a:pP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Welke hedendaagse trucjes hebben de makers uitgehaald?</a:t>
            </a:r>
          </a:p>
          <a:p>
            <a:pPr>
              <a:lnSpc>
                <a:spcPct val="107000"/>
              </a:lnSpc>
              <a:spcAft>
                <a:spcPts val="800"/>
              </a:spcAft>
            </a:pP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Het account is van een niet bestaand persoon: een trol.</a:t>
            </a:r>
          </a:p>
          <a:p>
            <a:pPr marL="285750" indent="-285750">
              <a:lnSpc>
                <a:spcPct val="107000"/>
              </a:lnSpc>
              <a:spcAft>
                <a:spcPts val="8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Mensen uit de Gouden Eeuw reageren positief of negatief: nog meer trollen.</a:t>
            </a:r>
          </a:p>
          <a:p>
            <a:pPr marL="285750" indent="-285750">
              <a:lnSpc>
                <a:spcPct val="107000"/>
              </a:lnSpc>
              <a:spcAft>
                <a:spcPts val="8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De tweets zijn subjectief. Johan de Witt reageert persoonlijk op historische gebeurtenissen.</a:t>
            </a:r>
          </a:p>
          <a:p>
            <a:pPr marL="285750" indent="-285750">
              <a:lnSpc>
                <a:spcPct val="107000"/>
              </a:lnSpc>
              <a:spcAft>
                <a:spcPts val="8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The Real Johan de Witt verwijst naar het account van Donald </a:t>
            </a:r>
            <a:r>
              <a:rPr lang="nl-NL" sz="1800" b="0" dirty="0" err="1">
                <a:effectLst/>
                <a:latin typeface="Calibri" panose="020F0502020204030204" pitchFamily="34" charset="0"/>
                <a:ea typeface="Calibri" panose="020F0502020204030204" pitchFamily="34" charset="0"/>
                <a:cs typeface="Times New Roman" panose="02020603050405020304" pitchFamily="18" charset="0"/>
              </a:rPr>
              <a:t>Trump</a:t>
            </a:r>
            <a:r>
              <a:rPr lang="nl-NL" sz="1800" b="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0" dirty="0" err="1">
                <a:effectLst/>
                <a:latin typeface="Calibri" panose="020F0502020204030204" pitchFamily="34" charset="0"/>
                <a:ea typeface="Calibri" panose="020F0502020204030204" pitchFamily="34" charset="0"/>
                <a:cs typeface="Times New Roman" panose="02020603050405020304" pitchFamily="18" charset="0"/>
              </a:rPr>
              <a:t>thetrealdonaldtrump</a:t>
            </a:r>
            <a:r>
              <a:rPr lang="nl-NL" sz="1800" b="0" dirty="0">
                <a:effectLst/>
                <a:latin typeface="Calibri" panose="020F0502020204030204" pitchFamily="34" charset="0"/>
                <a:ea typeface="Calibri" panose="020F0502020204030204" pitchFamily="34" charset="0"/>
                <a:cs typeface="Times New Roman" panose="02020603050405020304" pitchFamily="18" charset="0"/>
              </a:rPr>
              <a:t>, waar ook weer allerlei parodie-accounts van bestaan.</a:t>
            </a:r>
          </a:p>
          <a:p>
            <a:pPr marL="285750" indent="-285750">
              <a:lnSpc>
                <a:spcPct val="107000"/>
              </a:lnSpc>
              <a:spcAft>
                <a:spcPts val="800"/>
              </a:spcAft>
              <a:buFontTx/>
              <a:buChar char="-"/>
            </a:pP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Tx/>
              <a:buNone/>
            </a:pPr>
            <a:r>
              <a:rPr lang="nl-NL" sz="1800" b="0" dirty="0">
                <a:effectLst/>
                <a:latin typeface="Calibri" panose="020F0502020204030204" pitchFamily="34" charset="0"/>
                <a:ea typeface="Calibri" panose="020F0502020204030204" pitchFamily="34" charset="0"/>
                <a:cs typeface="Times New Roman" panose="02020603050405020304" pitchFamily="18" charset="0"/>
              </a:rPr>
              <a:t>Wat klopt wel?</a:t>
            </a:r>
          </a:p>
          <a:p>
            <a:pPr marL="0" indent="0">
              <a:lnSpc>
                <a:spcPct val="107000"/>
              </a:lnSpc>
              <a:spcAft>
                <a:spcPts val="800"/>
              </a:spcAft>
              <a:buFontTx/>
              <a:buNone/>
            </a:pP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De beschreven gebeurtenissen zijn historisch correct.</a:t>
            </a:r>
          </a:p>
          <a:p>
            <a:pPr marL="285750" indent="-285750">
              <a:lnSpc>
                <a:spcPct val="107000"/>
              </a:lnSpc>
              <a:spcAft>
                <a:spcPts val="8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Er komen complottheorieën aan de orde die lastig te ontkrachten zijn.</a:t>
            </a:r>
          </a:p>
          <a:p>
            <a:pPr marL="285750" indent="-285750">
              <a:lnSpc>
                <a:spcPct val="107000"/>
              </a:lnSpc>
              <a:spcAft>
                <a:spcPts val="8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De citaten komen echt uit de correspondentie van Johan de Witt.</a:t>
            </a:r>
          </a:p>
          <a:p>
            <a:pPr marL="285750" indent="-285750">
              <a:lnSpc>
                <a:spcPct val="107000"/>
              </a:lnSpc>
              <a:spcAft>
                <a:spcPts val="800"/>
              </a:spcAft>
              <a:buFontTx/>
              <a:buChar char="-"/>
            </a:pPr>
            <a:r>
              <a:rPr lang="nl-NL" sz="1800" b="0" dirty="0">
                <a:effectLst/>
                <a:latin typeface="Calibri" panose="020F0502020204030204" pitchFamily="34" charset="0"/>
                <a:ea typeface="Calibri" panose="020F0502020204030204" pitchFamily="34" charset="0"/>
                <a:cs typeface="Times New Roman" panose="02020603050405020304" pitchFamily="18" charset="0"/>
              </a:rPr>
              <a:t>De reagerende trollen reageren zoals je historisch zou mogen verwachten (staats- of prinsgezind)</a:t>
            </a:r>
          </a:p>
          <a:p>
            <a:pPr>
              <a:lnSpc>
                <a:spcPct val="107000"/>
              </a:lnSpc>
              <a:spcAft>
                <a:spcPts val="800"/>
              </a:spcAft>
            </a:pP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Schuilt er een gevaar in deze informatievoorziening? Laat de leerlingen discussiëren. </a:t>
            </a:r>
          </a:p>
          <a:p>
            <a:pPr>
              <a:lnSpc>
                <a:spcPct val="107000"/>
              </a:lnSpc>
              <a:spcAft>
                <a:spcPts val="800"/>
              </a:spcAft>
            </a:pP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10</a:t>
            </a:fld>
            <a:endParaRPr lang="nl-NL"/>
          </a:p>
        </p:txBody>
      </p:sp>
    </p:spTree>
    <p:extLst>
      <p:ext uri="{BB962C8B-B14F-4D97-AF65-F5344CB8AC3E}">
        <p14:creationId xmlns:p14="http://schemas.microsoft.com/office/powerpoint/2010/main" val="4064901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Voorbeeld van tweet waar historische trollen op hebben gereageerd.</a:t>
            </a:r>
          </a:p>
          <a:p>
            <a:pPr>
              <a:lnSpc>
                <a:spcPct val="107000"/>
              </a:lnSpc>
              <a:spcAft>
                <a:spcPts val="800"/>
              </a:spcAft>
            </a:pP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11</a:t>
            </a:fld>
            <a:endParaRPr lang="nl-NL"/>
          </a:p>
        </p:txBody>
      </p:sp>
    </p:spTree>
    <p:extLst>
      <p:ext uri="{BB962C8B-B14F-4D97-AF65-F5344CB8AC3E}">
        <p14:creationId xmlns:p14="http://schemas.microsoft.com/office/powerpoint/2010/main" val="1245721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het bezoek aan het museum ontdekken de leerlingen hoe sterk zij in hun schoenen staan. Wat vonden zij geloofwaardig in het Rampjaar en in coronajaar 2020. Hoe gaan ze om met de nieuwsvoorziening van hedendaagse rampen en… kunnen ze elkaar eigenlijk wel geloven.</a:t>
            </a:r>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12</a:t>
            </a:fld>
            <a:endParaRPr lang="nl-NL"/>
          </a:p>
        </p:txBody>
      </p:sp>
    </p:spTree>
    <p:extLst>
      <p:ext uri="{BB962C8B-B14F-4D97-AF65-F5344CB8AC3E}">
        <p14:creationId xmlns:p14="http://schemas.microsoft.com/office/powerpoint/2010/main" val="704132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557DDD-ACE1-9D41-8CE2-4837FF7C92C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45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Opwarmertje:</a:t>
            </a:r>
          </a:p>
          <a:p>
            <a:pPr>
              <a:lnSpc>
                <a:spcPct val="107000"/>
              </a:lnSpc>
              <a:spcAft>
                <a:spcPts val="8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Kijk terug op het coronajaar, de inval in Oekraïne. Hoe komen de leerlingen aan hun nieuws? Welke bronnen vinden zij geloofwaardig? Hebben zij weleens iets geloofd dat achteraf fake </a:t>
            </a:r>
            <a:r>
              <a:rPr lang="nl-NL" sz="1800" b="0" dirty="0" err="1">
                <a:effectLst/>
                <a:latin typeface="Calibri" panose="020F0502020204030204" pitchFamily="34" charset="0"/>
                <a:ea typeface="Calibri" panose="020F0502020204030204" pitchFamily="34" charset="0"/>
                <a:cs typeface="Times New Roman" panose="02020603050405020304" pitchFamily="18" charset="0"/>
              </a:rPr>
              <a:t>news</a:t>
            </a:r>
            <a:r>
              <a:rPr lang="nl-NL" sz="1800" b="0" dirty="0">
                <a:effectLst/>
                <a:latin typeface="Calibri" panose="020F0502020204030204" pitchFamily="34" charset="0"/>
                <a:ea typeface="Calibri" panose="020F0502020204030204" pitchFamily="34" charset="0"/>
                <a:cs typeface="Times New Roman" panose="02020603050405020304" pitchFamily="18" charset="0"/>
              </a:rPr>
              <a:t> bleek te zijn.</a:t>
            </a:r>
          </a:p>
          <a:p>
            <a:pPr>
              <a:lnSpc>
                <a:spcPct val="107000"/>
              </a:lnSpc>
              <a:spcAft>
                <a:spcPts val="800"/>
              </a:spcAft>
            </a:pP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0" dirty="0">
                <a:effectLst/>
                <a:latin typeface="Calibri" panose="020F0502020204030204" pitchFamily="34" charset="0"/>
                <a:ea typeface="Calibri" panose="020F0502020204030204" pitchFamily="34" charset="0"/>
                <a:cs typeface="Times New Roman" panose="02020603050405020304" pitchFamily="18" charset="0"/>
              </a:rPr>
              <a:t>Afsluitend: fake </a:t>
            </a:r>
            <a:r>
              <a:rPr lang="nl-NL" sz="1800" b="0" dirty="0" err="1">
                <a:effectLst/>
                <a:latin typeface="Calibri" panose="020F0502020204030204" pitchFamily="34" charset="0"/>
                <a:ea typeface="Calibri" panose="020F0502020204030204" pitchFamily="34" charset="0"/>
                <a:cs typeface="Times New Roman" panose="02020603050405020304" pitchFamily="18" charset="0"/>
              </a:rPr>
              <a:t>news</a:t>
            </a:r>
            <a:r>
              <a:rPr lang="nl-NL" sz="1800" b="0" dirty="0">
                <a:effectLst/>
                <a:latin typeface="Calibri" panose="020F0502020204030204" pitchFamily="34" charset="0"/>
                <a:ea typeface="Calibri" panose="020F0502020204030204" pitchFamily="34" charset="0"/>
                <a:cs typeface="Times New Roman" panose="02020603050405020304" pitchFamily="18" charset="0"/>
              </a:rPr>
              <a:t> en complottheorieën zijn niet nieuw. Welke historische voorbeelden kennen de leerlingen? Bruggetje naar het Rampjaar waarin een pamflettenoorlog vol fake </a:t>
            </a:r>
            <a:r>
              <a:rPr lang="nl-NL" sz="1800" b="0" dirty="0" err="1">
                <a:effectLst/>
                <a:latin typeface="Calibri" panose="020F0502020204030204" pitchFamily="34" charset="0"/>
                <a:ea typeface="Calibri" panose="020F0502020204030204" pitchFamily="34" charset="0"/>
                <a:cs typeface="Times New Roman" panose="02020603050405020304" pitchFamily="18" charset="0"/>
              </a:rPr>
              <a:t>news</a:t>
            </a:r>
            <a:r>
              <a:rPr lang="nl-NL" sz="1800" b="0" dirty="0">
                <a:effectLst/>
                <a:latin typeface="Calibri" panose="020F0502020204030204" pitchFamily="34" charset="0"/>
                <a:ea typeface="Calibri" panose="020F0502020204030204" pitchFamily="34" charset="0"/>
                <a:cs typeface="Times New Roman" panose="02020603050405020304" pitchFamily="18" charset="0"/>
              </a:rPr>
              <a:t> woedde.</a:t>
            </a:r>
          </a:p>
          <a:p>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2</a:t>
            </a:fld>
            <a:endParaRPr lang="nl-NL"/>
          </a:p>
        </p:txBody>
      </p:sp>
    </p:spTree>
    <p:extLst>
      <p:ext uri="{BB962C8B-B14F-4D97-AF65-F5344CB8AC3E}">
        <p14:creationId xmlns:p14="http://schemas.microsoft.com/office/powerpoint/2010/main" val="134674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Januari 1672. Het gaat goed met de Republiek der Zeven Verenigde Nederlanden. In de afgelopen twintig jaar is het kleine protestantse staatje uitgegroeid tot een maritieme supermacht. De handel op zee bloeit en vijanden worden militair of via verdragen in toom gehouden. En dat alles onder leiding van een gewone burger: Johan de Witt, raadpensionaris van Holland. Een soort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ministerpresident</a:t>
            </a:r>
            <a:r>
              <a:rPr lang="nl-NL" sz="1800" dirty="0">
                <a:effectLst/>
                <a:latin typeface="Calibri" panose="020F0502020204030204" pitchFamily="34" charset="0"/>
                <a:ea typeface="Calibri" panose="020F0502020204030204" pitchFamily="34" charset="0"/>
                <a:cs typeface="Times New Roman" panose="02020603050405020304" pitchFamily="18" charset="0"/>
              </a:rPr>
              <a:t>. De jonge prins Willem van Oranje staat te trappelen om stadhouder worden, een invloedrijke functie. Maar de regenten onder leiding van De Witt regelen hun zaakjes liever zelf, zonder een Oranje. Dat is wat hun betreft de ‘Ware Vrijheid.’ </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Voorkennis: </a:t>
            </a:r>
            <a:r>
              <a:rPr lang="nl-NL" sz="1800" dirty="0">
                <a:effectLst/>
                <a:latin typeface="Calibri" panose="020F0502020204030204" pitchFamily="34" charset="0"/>
                <a:ea typeface="Calibri" panose="020F0502020204030204" pitchFamily="34" charset="0"/>
                <a:cs typeface="Times New Roman" panose="02020603050405020304" pitchFamily="18" charset="0"/>
              </a:rPr>
              <a:t>het Rampjaar speelt in de Gouden Eeuw. Wat weten de leerlingen over deze eeuw?</a:t>
            </a: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Kijkvraag:</a:t>
            </a:r>
            <a:r>
              <a:rPr lang="nl-NL" sz="1800" dirty="0">
                <a:effectLst/>
                <a:latin typeface="Calibri" panose="020F0502020204030204" pitchFamily="34" charset="0"/>
                <a:ea typeface="Calibri" panose="020F0502020204030204" pitchFamily="34" charset="0"/>
                <a:cs typeface="Times New Roman" panose="02020603050405020304" pitchFamily="18" charset="0"/>
              </a:rPr>
              <a:t> Was de Gouden Eeuw voor iedereen een rijke eeuw? Op het schilderij van Jan Steen zien we de burgemeester van Delft met zijn dochter. Rechts een bedelende vrouw met haar zoontje.</a:t>
            </a:r>
          </a:p>
          <a:p>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3</a:t>
            </a:fld>
            <a:endParaRPr lang="nl-NL"/>
          </a:p>
        </p:txBody>
      </p:sp>
    </p:spTree>
    <p:extLst>
      <p:ext uri="{BB962C8B-B14F-4D97-AF65-F5344CB8AC3E}">
        <p14:creationId xmlns:p14="http://schemas.microsoft.com/office/powerpoint/2010/main" val="112866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In 1650 sterft stadhouder Willem II op jonge leeftijd. Een week later wordt zijn enige zoon geboren, Willem III. De Staten-Generaal (de regering van de Republiek) besluiten om geen nieuwe bevelhebber (kapitein-generaal) te benoemen en om het stadhouderschap voor de provincie Holland af te schaffen. Regeren kunnen de regenten zelf wel, vinden zij, en het liefst zonder Oranjes. Een bevelhebber leidt het leger en heeft belang bij oorlog. Het machtige Holland streeft juist naar vrede; dat is goed voor de handel. Dure oorlogen worden hooguit gevoerd om handelsbelangen veilig te stellen.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gaat de Republiek zonder Oranjes voor de wind. Johan de Witt (links), raadpensionaris van Holland, weet de Republiek kundig te leiden. Dat roept afgunst op bij de buurlanden. Ondertussen hoopt prins Willem III (rechts) op betere tijden.</a:t>
            </a:r>
          </a:p>
          <a:p>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4</a:t>
            </a:fld>
            <a:endParaRPr lang="nl-NL"/>
          </a:p>
        </p:txBody>
      </p:sp>
    </p:spTree>
    <p:extLst>
      <p:ext uri="{BB962C8B-B14F-4D97-AF65-F5344CB8AC3E}">
        <p14:creationId xmlns:p14="http://schemas.microsoft.com/office/powerpoint/2010/main" val="127430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machtige Frankrijk roert zich. Koning Lodewijk XIV aast op de Spaanse Nederlanden (wat nu België is) en dreigt het machtsevenwicht in Europa te verstoren. Johan de Witt sluit in 1667 een verbond met Engeland en Zweden om Frankrijk in te tomen, de Triple Alliantie.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In het geheime verdrag van Dover gooien de koning van Engeland en Frankrijk het drie jaar later echter op een akkoordje. Ze zullen de Republiek gezamenlijk aanvallen. Frankrijk wil gebiedsuitbreiding. Engeland wil de zeehandel domineren. Wat er overblijft van de Republiek moet door een Oranje worden bestuurd. Een land geregeerd door burgers is immers ondenkbaar.</a:t>
            </a:r>
          </a:p>
          <a:p>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5</a:t>
            </a:fld>
            <a:endParaRPr lang="nl-NL"/>
          </a:p>
        </p:txBody>
      </p:sp>
    </p:spTree>
    <p:extLst>
      <p:ext uri="{BB962C8B-B14F-4D97-AF65-F5344CB8AC3E}">
        <p14:creationId xmlns:p14="http://schemas.microsoft.com/office/powerpoint/2010/main" val="4184910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In maart vallen Engelse oorlogsschepen de Nederlandse handelsvloot uit Smyrna aan. Niet veel later verklaart Engeland de Republiek de oorlog. Frankrijk volgt. Met een leger van 120.000 man trekt Lodewijk de Republiek binnen.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door Michiel de Ruyter gewonnen zeeslag bij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Solebay</a:t>
            </a:r>
            <a:r>
              <a:rPr lang="nl-NL" sz="1800" dirty="0">
                <a:effectLst/>
                <a:latin typeface="Calibri" panose="020F0502020204030204" pitchFamily="34" charset="0"/>
                <a:ea typeface="Calibri" panose="020F0502020204030204" pitchFamily="34" charset="0"/>
                <a:cs typeface="Times New Roman" panose="02020603050405020304" pitchFamily="18" charset="0"/>
              </a:rPr>
              <a:t> is slechts een klein lichtpuntje. Het landleger van de Republiek is geen partij voor de legers uit Frankrijk, Münster en Keulen. De waterlinie voorkomt een nog grotere ramp: in juli weten de ondergelopen polders de opmars van het Franse leger te stuiten.</a:t>
            </a:r>
          </a:p>
          <a:p>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6</a:t>
            </a:fld>
            <a:endParaRPr lang="nl-NL"/>
          </a:p>
        </p:txBody>
      </p:sp>
    </p:spTree>
    <p:extLst>
      <p:ext uri="{BB962C8B-B14F-4D97-AF65-F5344CB8AC3E}">
        <p14:creationId xmlns:p14="http://schemas.microsoft.com/office/powerpoint/2010/main" val="1573354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Republiek heeft een sterke marine, maar het landleger is verwaarloosd. De Staten-Generaal besluiten in 1672 alsnog in het leger te investeren. In het buitenland wordt gezocht naar bondgenoten. Maar de oorlog komt te snel.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Het volk begint te morren. In februari wordt prins Willem daarom tot kapitein-generaal van het landleger benoemd. Slechts voor één veldtocht, maar toch: dit is waar het volk naar snakt. Als in april de oorlog uitbreekt en Franse en Duitse soldaten het land met veel geweld overrompelen, wordt de roep om de prins tot blijvend bevelhebber en weldra ook tot stadhouder van Holland te benoemen, luider en luider.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ware pamflettenoorlog breekt uit, waarbij vooral de kant van de prins wordt gekozen. Johan de Witt en zijn broer Cornelis, die samen met Michiel de Ruyter de vloot leidt, krijgen de schuld van alle ellende.</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nl-NL" sz="1800" b="0" i="0" dirty="0">
                <a:solidFill>
                  <a:srgbClr val="222222"/>
                </a:solidFill>
                <a:effectLst/>
                <a:latin typeface="Libre Franklin" pitchFamily="2" charset="0"/>
              </a:rPr>
              <a:t>Nog steeds zeggen we: in 1672 is het volk redeloos, de regering radeloos en het land reddeloos. </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7</a:t>
            </a:fld>
            <a:endParaRPr lang="nl-NL"/>
          </a:p>
        </p:txBody>
      </p:sp>
    </p:spTree>
    <p:extLst>
      <p:ext uri="{BB962C8B-B14F-4D97-AF65-F5344CB8AC3E}">
        <p14:creationId xmlns:p14="http://schemas.microsoft.com/office/powerpoint/2010/main" val="406053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Terwijl het Franse offensief vastloopt op de waterlinie, woedt de binnenlandse pamflettenoorlog voort. Er worden meer dan een miljoen van dit soort ‘posters’ en ‘krantjes’ gedrukt. Alle tegenslagen worden in de schoenen van de regenten, met name de gebroeders De Witt, geschoven. Had Johan immers niet het landleger verwaarloosd, geld achterovergedrukt en het land verkwanseld aan Frankrijk? De wildste geruchten worden geloofd. Alleen een Oranje kan het land redden, vinden velen. Maar dan moet hij wel eerst tot stadhouder worden benoemd. Iets wat Johan de Witt al jaren probeert te voorkomen.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Zelfs als de prins op 4 juli dan eindelijk tot stadhouder wordt benoemd, duurt de lastercampagne voort. Een stortvloed van gedrukte feiten, fabels, complotten en geruchten loopt uit op een afschuwelijke moordpartij.</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Vraag: </a:t>
            </a:r>
            <a:r>
              <a:rPr lang="nl-NL" sz="1800" b="0" dirty="0">
                <a:effectLst/>
                <a:latin typeface="Calibri" panose="020F0502020204030204" pitchFamily="34" charset="0"/>
                <a:ea typeface="Calibri" panose="020F0502020204030204" pitchFamily="34" charset="0"/>
                <a:cs typeface="Times New Roman" panose="02020603050405020304" pitchFamily="18" charset="0"/>
              </a:rPr>
              <a:t>Zouden de leerlingen zulke pamfletten geloven? Hoe weet je of je ‘berichten’ echt kunt vertrouwen?</a:t>
            </a:r>
            <a:endParaRPr lang="nl-NL"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8</a:t>
            </a:fld>
            <a:endParaRPr lang="nl-NL"/>
          </a:p>
        </p:txBody>
      </p:sp>
    </p:spTree>
    <p:extLst>
      <p:ext uri="{BB962C8B-B14F-4D97-AF65-F5344CB8AC3E}">
        <p14:creationId xmlns:p14="http://schemas.microsoft.com/office/powerpoint/2010/main" val="1338840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Times New Roman" panose="02020603050405020304" pitchFamily="18" charset="0"/>
              </a:rPr>
              <a:t>Cornelis de Witt wordt 24 juli gearresteerd. Hij zou een zekere Willem Tichelaar gevraagd hebben de prins te vermoorden. Cornelis wordt opgesloten in de Gevangenpoort. Ook onder marteling ontkent hij alles. Toch wordt hij op 20 augustus veroordeeld tot verbanning. Johan de Witt komt zijn broer ophalen uit de Gevangenpoort, maar de broers kunnen het gebouw niet meer verlaten. Een woedende menigte heeft zich rond de Gevangenpoort verzameld.</a:t>
            </a:r>
          </a:p>
          <a:p>
            <a:r>
              <a:rPr lang="nl-NL" sz="1800" dirty="0">
                <a:effectLst/>
                <a:latin typeface="Calibri" panose="020F0502020204030204" pitchFamily="34" charset="0"/>
                <a:cs typeface="Times New Roman" panose="02020603050405020304" pitchFamily="18" charset="0"/>
              </a:rPr>
              <a:t>Aan het einde van de middag worden de broers naar buiten gesleurd en vermoord.</a:t>
            </a:r>
          </a:p>
          <a:p>
            <a:endParaRPr lang="nl-NL" sz="1800" dirty="0">
              <a:effectLst/>
              <a:latin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cs typeface="Times New Roman" panose="02020603050405020304" pitchFamily="18" charset="0"/>
              </a:rPr>
              <a:t>Kijkvraag bij de film: </a:t>
            </a:r>
            <a:r>
              <a:rPr lang="nl-NL" sz="1800" b="0" dirty="0">
                <a:effectLst/>
                <a:latin typeface="Calibri" panose="020F0502020204030204" pitchFamily="34" charset="0"/>
                <a:cs typeface="Times New Roman" panose="02020603050405020304" pitchFamily="18" charset="0"/>
              </a:rPr>
              <a:t>Waar worden de broers van beschuldigd? Zien de kinderen overtuigend bewijs dat de broers iets hebben misdaan?</a:t>
            </a:r>
            <a:endParaRPr lang="nl-NL" b="1" dirty="0"/>
          </a:p>
        </p:txBody>
      </p:sp>
      <p:sp>
        <p:nvSpPr>
          <p:cNvPr id="4" name="Tijdelijke aanduiding voor dianummer 3"/>
          <p:cNvSpPr>
            <a:spLocks noGrp="1"/>
          </p:cNvSpPr>
          <p:nvPr>
            <p:ph type="sldNum" sz="quarter" idx="5"/>
          </p:nvPr>
        </p:nvSpPr>
        <p:spPr/>
        <p:txBody>
          <a:bodyPr/>
          <a:lstStyle/>
          <a:p>
            <a:fld id="{21557DDD-ACE1-9D41-8CE2-4837FF7C92C7}" type="slidenum">
              <a:rPr lang="nl-NL" smtClean="0"/>
              <a:t>9</a:t>
            </a:fld>
            <a:endParaRPr lang="nl-NL"/>
          </a:p>
        </p:txBody>
      </p:sp>
    </p:spTree>
    <p:extLst>
      <p:ext uri="{BB962C8B-B14F-4D97-AF65-F5344CB8AC3E}">
        <p14:creationId xmlns:p14="http://schemas.microsoft.com/office/powerpoint/2010/main" val="3288196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AFADC-52D1-024F-A43D-20BCF08AAB46}"/>
              </a:ext>
            </a:extLst>
          </p:cNvPr>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D7FABEE3-DDDB-8B49-922B-A9DC1A5234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3CBD93E-7B5C-C345-A76F-A776DC4A755E}"/>
              </a:ext>
            </a:extLst>
          </p:cNvPr>
          <p:cNvSpPr>
            <a:spLocks noGrp="1"/>
          </p:cNvSpPr>
          <p:nvPr>
            <p:ph type="dt" sz="half" idx="10"/>
          </p:nvPr>
        </p:nvSpPr>
        <p:spPr/>
        <p:txBody>
          <a:bodyPr/>
          <a:lstStyle/>
          <a:p>
            <a:fld id="{EC20C8AB-F1DA-3844-9A4B-3040C4715B65}" type="datetimeFigureOut">
              <a:rPr lang="nl-NL" smtClean="0"/>
              <a:t>25-8-2022</a:t>
            </a:fld>
            <a:endParaRPr lang="nl-NL"/>
          </a:p>
        </p:txBody>
      </p:sp>
      <p:sp>
        <p:nvSpPr>
          <p:cNvPr id="5" name="Tijdelijke aanduiding voor voettekst 4">
            <a:extLst>
              <a:ext uri="{FF2B5EF4-FFF2-40B4-BE49-F238E27FC236}">
                <a16:creationId xmlns:a16="http://schemas.microsoft.com/office/drawing/2014/main" id="{74F79820-6355-6849-8BA1-CE7C70ED21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41130A-386B-CE48-AA07-64E6F505D16A}"/>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220102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7BB927-A433-BB4C-9D2A-367112D9C7C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83C5F61-86EB-374A-A664-8AEC70C156A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0D1A06-0D31-DC42-BF59-039538C700B3}"/>
              </a:ext>
            </a:extLst>
          </p:cNvPr>
          <p:cNvSpPr>
            <a:spLocks noGrp="1"/>
          </p:cNvSpPr>
          <p:nvPr>
            <p:ph type="dt" sz="half" idx="10"/>
          </p:nvPr>
        </p:nvSpPr>
        <p:spPr/>
        <p:txBody>
          <a:bodyPr/>
          <a:lstStyle/>
          <a:p>
            <a:fld id="{EC20C8AB-F1DA-3844-9A4B-3040C4715B65}" type="datetimeFigureOut">
              <a:rPr lang="nl-NL" smtClean="0"/>
              <a:t>25-8-2022</a:t>
            </a:fld>
            <a:endParaRPr lang="nl-NL"/>
          </a:p>
        </p:txBody>
      </p:sp>
      <p:sp>
        <p:nvSpPr>
          <p:cNvPr id="5" name="Tijdelijke aanduiding voor voettekst 4">
            <a:extLst>
              <a:ext uri="{FF2B5EF4-FFF2-40B4-BE49-F238E27FC236}">
                <a16:creationId xmlns:a16="http://schemas.microsoft.com/office/drawing/2014/main" id="{04F1D4EC-E9CD-D54D-A862-B06D5C5B57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8169315-3584-444A-9D6C-7A457B9E3C9A}"/>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36607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FB91145-6871-9646-8363-83F303D8DCE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E206D17-1EAC-5041-8943-943E7CB7E51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27AEB17-FF0F-774E-8400-A6209B332270}"/>
              </a:ext>
            </a:extLst>
          </p:cNvPr>
          <p:cNvSpPr>
            <a:spLocks noGrp="1"/>
          </p:cNvSpPr>
          <p:nvPr>
            <p:ph type="dt" sz="half" idx="10"/>
          </p:nvPr>
        </p:nvSpPr>
        <p:spPr/>
        <p:txBody>
          <a:bodyPr/>
          <a:lstStyle/>
          <a:p>
            <a:fld id="{EC20C8AB-F1DA-3844-9A4B-3040C4715B65}" type="datetimeFigureOut">
              <a:rPr lang="nl-NL" smtClean="0"/>
              <a:t>25-8-2022</a:t>
            </a:fld>
            <a:endParaRPr lang="nl-NL"/>
          </a:p>
        </p:txBody>
      </p:sp>
      <p:sp>
        <p:nvSpPr>
          <p:cNvPr id="5" name="Tijdelijke aanduiding voor voettekst 4">
            <a:extLst>
              <a:ext uri="{FF2B5EF4-FFF2-40B4-BE49-F238E27FC236}">
                <a16:creationId xmlns:a16="http://schemas.microsoft.com/office/drawing/2014/main" id="{2DBED4A9-1396-0C4A-8330-44AF628D3F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8EB7980-3586-184D-871B-07D89766D602}"/>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371742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B88712-0DCD-954D-B74B-E5C0C3448D69}"/>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A0C37098-7267-7349-9614-8E8F60311696}"/>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F748335-CEDF-5146-B0CB-3202FEFD2749}"/>
              </a:ext>
            </a:extLst>
          </p:cNvPr>
          <p:cNvSpPr>
            <a:spLocks noGrp="1"/>
          </p:cNvSpPr>
          <p:nvPr>
            <p:ph type="dt" sz="half" idx="10"/>
          </p:nvPr>
        </p:nvSpPr>
        <p:spPr/>
        <p:txBody>
          <a:bodyPr/>
          <a:lstStyle/>
          <a:p>
            <a:fld id="{EC20C8AB-F1DA-3844-9A4B-3040C4715B65}" type="datetimeFigureOut">
              <a:rPr lang="nl-NL" smtClean="0"/>
              <a:t>25-8-2022</a:t>
            </a:fld>
            <a:endParaRPr lang="nl-NL"/>
          </a:p>
        </p:txBody>
      </p:sp>
      <p:sp>
        <p:nvSpPr>
          <p:cNvPr id="5" name="Tijdelijke aanduiding voor voettekst 4">
            <a:extLst>
              <a:ext uri="{FF2B5EF4-FFF2-40B4-BE49-F238E27FC236}">
                <a16:creationId xmlns:a16="http://schemas.microsoft.com/office/drawing/2014/main" id="{65C4F81E-D0F8-8945-9197-CA057A9C49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6BE6C8-2C04-204A-AB0C-BEAD19003728}"/>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382186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ED6BA-6CF4-BE49-AB3D-C24C3F481C3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F426690-DB1A-544D-B1AE-8FFD96A036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1C96561-B247-2A46-94A6-399C03A9C081}"/>
              </a:ext>
            </a:extLst>
          </p:cNvPr>
          <p:cNvSpPr>
            <a:spLocks noGrp="1"/>
          </p:cNvSpPr>
          <p:nvPr>
            <p:ph type="dt" sz="half" idx="10"/>
          </p:nvPr>
        </p:nvSpPr>
        <p:spPr/>
        <p:txBody>
          <a:bodyPr/>
          <a:lstStyle/>
          <a:p>
            <a:fld id="{EC20C8AB-F1DA-3844-9A4B-3040C4715B65}" type="datetimeFigureOut">
              <a:rPr lang="nl-NL" smtClean="0"/>
              <a:t>25-8-2022</a:t>
            </a:fld>
            <a:endParaRPr lang="nl-NL"/>
          </a:p>
        </p:txBody>
      </p:sp>
      <p:sp>
        <p:nvSpPr>
          <p:cNvPr id="5" name="Tijdelijke aanduiding voor voettekst 4">
            <a:extLst>
              <a:ext uri="{FF2B5EF4-FFF2-40B4-BE49-F238E27FC236}">
                <a16:creationId xmlns:a16="http://schemas.microsoft.com/office/drawing/2014/main" id="{EEC61231-94DE-2147-9117-F4628FAED8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0EFC828-BF71-F64B-A6BF-5499D5C16A58}"/>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389813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36969-17B4-A44E-B60E-B2EEF63F56D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E9A605B-179F-3246-850F-1A6B33F8375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25817B7-5447-7142-B95B-C7C12A7365C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703B0CF-5719-B14E-A195-8BB60B97F818}"/>
              </a:ext>
            </a:extLst>
          </p:cNvPr>
          <p:cNvSpPr>
            <a:spLocks noGrp="1"/>
          </p:cNvSpPr>
          <p:nvPr>
            <p:ph type="dt" sz="half" idx="10"/>
          </p:nvPr>
        </p:nvSpPr>
        <p:spPr/>
        <p:txBody>
          <a:bodyPr/>
          <a:lstStyle/>
          <a:p>
            <a:fld id="{EC20C8AB-F1DA-3844-9A4B-3040C4715B65}" type="datetimeFigureOut">
              <a:rPr lang="nl-NL" smtClean="0"/>
              <a:t>25-8-2022</a:t>
            </a:fld>
            <a:endParaRPr lang="nl-NL"/>
          </a:p>
        </p:txBody>
      </p:sp>
      <p:sp>
        <p:nvSpPr>
          <p:cNvPr id="6" name="Tijdelijke aanduiding voor voettekst 5">
            <a:extLst>
              <a:ext uri="{FF2B5EF4-FFF2-40B4-BE49-F238E27FC236}">
                <a16:creationId xmlns:a16="http://schemas.microsoft.com/office/drawing/2014/main" id="{F38EBE48-E86F-9F4E-86A6-73A6E8BEE5F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608476E-DB58-0C4B-BD87-929FBD68946D}"/>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39819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F26B1-2686-6D43-9355-B034727CE81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D9C25BF-926E-4044-B900-6853E09E6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FD6609E-A8D1-F944-9D42-E3F29F5F15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7FA62C8-8D19-9644-92F2-0509F053E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45DB29-5D3B-E843-B954-4DEE7874B70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A15EDA4-9B34-9F47-ADC9-29CEC04E3886}"/>
              </a:ext>
            </a:extLst>
          </p:cNvPr>
          <p:cNvSpPr>
            <a:spLocks noGrp="1"/>
          </p:cNvSpPr>
          <p:nvPr>
            <p:ph type="dt" sz="half" idx="10"/>
          </p:nvPr>
        </p:nvSpPr>
        <p:spPr/>
        <p:txBody>
          <a:bodyPr/>
          <a:lstStyle/>
          <a:p>
            <a:fld id="{EC20C8AB-F1DA-3844-9A4B-3040C4715B65}" type="datetimeFigureOut">
              <a:rPr lang="nl-NL" smtClean="0"/>
              <a:t>25-8-2022</a:t>
            </a:fld>
            <a:endParaRPr lang="nl-NL"/>
          </a:p>
        </p:txBody>
      </p:sp>
      <p:sp>
        <p:nvSpPr>
          <p:cNvPr id="8" name="Tijdelijke aanduiding voor voettekst 7">
            <a:extLst>
              <a:ext uri="{FF2B5EF4-FFF2-40B4-BE49-F238E27FC236}">
                <a16:creationId xmlns:a16="http://schemas.microsoft.com/office/drawing/2014/main" id="{9CFC7AF2-6185-9E4A-8E91-0BF68741B58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0EE5B1D-F2FC-B647-8761-0BA0F0129E39}"/>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197983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4BEAE-91D6-874F-B995-9A43BBB2A28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5641F9E-C1C0-8A4C-923E-8F9588CD8E43}"/>
              </a:ext>
            </a:extLst>
          </p:cNvPr>
          <p:cNvSpPr>
            <a:spLocks noGrp="1"/>
          </p:cNvSpPr>
          <p:nvPr>
            <p:ph type="dt" sz="half" idx="10"/>
          </p:nvPr>
        </p:nvSpPr>
        <p:spPr/>
        <p:txBody>
          <a:bodyPr/>
          <a:lstStyle/>
          <a:p>
            <a:fld id="{EC20C8AB-F1DA-3844-9A4B-3040C4715B65}" type="datetimeFigureOut">
              <a:rPr lang="nl-NL" smtClean="0"/>
              <a:t>25-8-2022</a:t>
            </a:fld>
            <a:endParaRPr lang="nl-NL"/>
          </a:p>
        </p:txBody>
      </p:sp>
      <p:sp>
        <p:nvSpPr>
          <p:cNvPr id="4" name="Tijdelijke aanduiding voor voettekst 3">
            <a:extLst>
              <a:ext uri="{FF2B5EF4-FFF2-40B4-BE49-F238E27FC236}">
                <a16:creationId xmlns:a16="http://schemas.microsoft.com/office/drawing/2014/main" id="{1676C003-BCB3-5D4D-86DD-DA528D0D401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F76698E-1771-5C43-B944-66CAE893D412}"/>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31493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171C35B-F29E-5B4A-8261-C2C4E310B51D}"/>
              </a:ext>
            </a:extLst>
          </p:cNvPr>
          <p:cNvSpPr>
            <a:spLocks noGrp="1"/>
          </p:cNvSpPr>
          <p:nvPr>
            <p:ph type="dt" sz="half" idx="10"/>
          </p:nvPr>
        </p:nvSpPr>
        <p:spPr/>
        <p:txBody>
          <a:bodyPr/>
          <a:lstStyle/>
          <a:p>
            <a:fld id="{EC20C8AB-F1DA-3844-9A4B-3040C4715B65}" type="datetimeFigureOut">
              <a:rPr lang="nl-NL" smtClean="0"/>
              <a:t>25-8-2022</a:t>
            </a:fld>
            <a:endParaRPr lang="nl-NL"/>
          </a:p>
        </p:txBody>
      </p:sp>
      <p:sp>
        <p:nvSpPr>
          <p:cNvPr id="3" name="Tijdelijke aanduiding voor voettekst 2">
            <a:extLst>
              <a:ext uri="{FF2B5EF4-FFF2-40B4-BE49-F238E27FC236}">
                <a16:creationId xmlns:a16="http://schemas.microsoft.com/office/drawing/2014/main" id="{4C56C5EF-9BE5-904A-878E-5FD703B019B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908364F-1661-5B4F-AD19-59B685E230CF}"/>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109388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FFA34-86C2-194E-8377-20802F0AD44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2536986-71E7-B244-90EE-2879A17F3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CCCE6E6-E22D-EE40-9597-0C0F36348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92294BF-C9EF-7440-9264-3023258338F3}"/>
              </a:ext>
            </a:extLst>
          </p:cNvPr>
          <p:cNvSpPr>
            <a:spLocks noGrp="1"/>
          </p:cNvSpPr>
          <p:nvPr>
            <p:ph type="dt" sz="half" idx="10"/>
          </p:nvPr>
        </p:nvSpPr>
        <p:spPr/>
        <p:txBody>
          <a:bodyPr/>
          <a:lstStyle/>
          <a:p>
            <a:fld id="{EC20C8AB-F1DA-3844-9A4B-3040C4715B65}" type="datetimeFigureOut">
              <a:rPr lang="nl-NL" smtClean="0"/>
              <a:t>25-8-2022</a:t>
            </a:fld>
            <a:endParaRPr lang="nl-NL"/>
          </a:p>
        </p:txBody>
      </p:sp>
      <p:sp>
        <p:nvSpPr>
          <p:cNvPr id="6" name="Tijdelijke aanduiding voor voettekst 5">
            <a:extLst>
              <a:ext uri="{FF2B5EF4-FFF2-40B4-BE49-F238E27FC236}">
                <a16:creationId xmlns:a16="http://schemas.microsoft.com/office/drawing/2014/main" id="{DAE36F8D-1133-C748-9758-C3D6C4AC22A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354A55E-7D15-4B41-B50B-19559247902A}"/>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143627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97765-3D44-A040-85D3-25EDFD5A626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B325905-3364-984C-B211-505504C435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36867AC-0D3A-304A-9718-45DCB9AB4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F310CB1-92D2-1B4A-9443-BB57A2FA49AE}"/>
              </a:ext>
            </a:extLst>
          </p:cNvPr>
          <p:cNvSpPr>
            <a:spLocks noGrp="1"/>
          </p:cNvSpPr>
          <p:nvPr>
            <p:ph type="dt" sz="half" idx="10"/>
          </p:nvPr>
        </p:nvSpPr>
        <p:spPr/>
        <p:txBody>
          <a:bodyPr/>
          <a:lstStyle/>
          <a:p>
            <a:fld id="{EC20C8AB-F1DA-3844-9A4B-3040C4715B65}" type="datetimeFigureOut">
              <a:rPr lang="nl-NL" smtClean="0"/>
              <a:t>25-8-2022</a:t>
            </a:fld>
            <a:endParaRPr lang="nl-NL"/>
          </a:p>
        </p:txBody>
      </p:sp>
      <p:sp>
        <p:nvSpPr>
          <p:cNvPr id="6" name="Tijdelijke aanduiding voor voettekst 5">
            <a:extLst>
              <a:ext uri="{FF2B5EF4-FFF2-40B4-BE49-F238E27FC236}">
                <a16:creationId xmlns:a16="http://schemas.microsoft.com/office/drawing/2014/main" id="{BEFB8A1D-F5AA-3443-8E2D-AE4E1AA87CF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E917037-0492-1446-9EC8-9E3CBC2975D0}"/>
              </a:ext>
            </a:extLst>
          </p:cNvPr>
          <p:cNvSpPr>
            <a:spLocks noGrp="1"/>
          </p:cNvSpPr>
          <p:nvPr>
            <p:ph type="sldNum" sz="quarter" idx="12"/>
          </p:nvPr>
        </p:nvSpPr>
        <p:spPr/>
        <p:txBody>
          <a:bodyPr/>
          <a:lstStyle/>
          <a:p>
            <a:fld id="{1D108D46-DDFD-414E-9AA0-6975271F4A8B}" type="slidenum">
              <a:rPr lang="nl-NL" smtClean="0"/>
              <a:t>‹nr.›</a:t>
            </a:fld>
            <a:endParaRPr lang="nl-NL"/>
          </a:p>
        </p:txBody>
      </p:sp>
    </p:spTree>
    <p:extLst>
      <p:ext uri="{BB962C8B-B14F-4D97-AF65-F5344CB8AC3E}">
        <p14:creationId xmlns:p14="http://schemas.microsoft.com/office/powerpoint/2010/main" val="277003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8706753-9363-5649-ACA1-DB545F71BC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C596E352-CEF8-FB44-8006-A562ED6ED1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BC2F64E-DDDD-E442-87A9-E687B8E80C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0C8AB-F1DA-3844-9A4B-3040C4715B65}" type="datetimeFigureOut">
              <a:rPr lang="nl-NL" smtClean="0"/>
              <a:t>25-8-2022</a:t>
            </a:fld>
            <a:endParaRPr lang="nl-NL"/>
          </a:p>
        </p:txBody>
      </p:sp>
      <p:sp>
        <p:nvSpPr>
          <p:cNvPr id="5" name="Tijdelijke aanduiding voor voettekst 4">
            <a:extLst>
              <a:ext uri="{FF2B5EF4-FFF2-40B4-BE49-F238E27FC236}">
                <a16:creationId xmlns:a16="http://schemas.microsoft.com/office/drawing/2014/main" id="{A4898811-55AE-934B-AE43-1EB7CF265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35313B0-A189-0544-8E99-9B6C13F6D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08D46-DDFD-414E-9AA0-6975271F4A8B}" type="slidenum">
              <a:rPr lang="nl-NL" smtClean="0"/>
              <a:t>‹nr.›</a:t>
            </a:fld>
            <a:endParaRPr lang="nl-NL"/>
          </a:p>
        </p:txBody>
      </p:sp>
    </p:spTree>
    <p:extLst>
      <p:ext uri="{BB962C8B-B14F-4D97-AF65-F5344CB8AC3E}">
        <p14:creationId xmlns:p14="http://schemas.microsoft.com/office/powerpoint/2010/main" val="2261242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tif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93D76-1D8A-1544-98C0-3FEFD8822FF5}"/>
              </a:ext>
            </a:extLst>
          </p:cNvPr>
          <p:cNvSpPr>
            <a:spLocks noGrp="1"/>
          </p:cNvSpPr>
          <p:nvPr>
            <p:ph type="ctrTitle"/>
          </p:nvPr>
        </p:nvSpPr>
        <p:spPr>
          <a:xfrm>
            <a:off x="1524000" y="1297728"/>
            <a:ext cx="9144000" cy="796248"/>
          </a:xfrm>
        </p:spPr>
        <p:txBody>
          <a:bodyPr>
            <a:normAutofit fontScale="90000"/>
          </a:bodyPr>
          <a:lstStyle/>
          <a:p>
            <a:pPr algn="l"/>
            <a:r>
              <a:rPr lang="nl-NL" sz="4800" b="1" dirty="0">
                <a:latin typeface="Calibri" panose="020F0502020204030204" pitchFamily="34" charset="0"/>
                <a:cs typeface="Calibri" panose="020F0502020204030204" pitchFamily="34" charset="0"/>
              </a:rPr>
              <a:t>Rampjaar vol fake </a:t>
            </a:r>
            <a:r>
              <a:rPr lang="nl-NL" sz="4800" b="1" dirty="0" err="1">
                <a:latin typeface="Calibri" panose="020F0502020204030204" pitchFamily="34" charset="0"/>
                <a:cs typeface="Calibri" panose="020F0502020204030204" pitchFamily="34" charset="0"/>
              </a:rPr>
              <a:t>news</a:t>
            </a:r>
            <a:br>
              <a:rPr lang="nl-NL" sz="4800" b="1" dirty="0">
                <a:latin typeface="Calibri" panose="020F0502020204030204" pitchFamily="34" charset="0"/>
                <a:cs typeface="Calibri" panose="020F0502020204030204" pitchFamily="34" charset="0"/>
              </a:rPr>
            </a:br>
            <a:r>
              <a:rPr lang="nl-NL" sz="4800" b="1" i="1" dirty="0">
                <a:latin typeface="Calibri" panose="020F0502020204030204" pitchFamily="34" charset="0"/>
                <a:cs typeface="Calibri" panose="020F0502020204030204" pitchFamily="34" charset="0"/>
              </a:rPr>
              <a:t>Wat kun je geloven tijdens een crisis?</a:t>
            </a:r>
          </a:p>
        </p:txBody>
      </p:sp>
      <p:sp>
        <p:nvSpPr>
          <p:cNvPr id="3" name="Ondertitel 2">
            <a:extLst>
              <a:ext uri="{FF2B5EF4-FFF2-40B4-BE49-F238E27FC236}">
                <a16:creationId xmlns:a16="http://schemas.microsoft.com/office/drawing/2014/main" id="{469C8082-1EBD-E54B-82CC-7EB127922782}"/>
              </a:ext>
            </a:extLst>
          </p:cNvPr>
          <p:cNvSpPr>
            <a:spLocks noGrp="1"/>
          </p:cNvSpPr>
          <p:nvPr>
            <p:ph type="subTitle" idx="1"/>
          </p:nvPr>
        </p:nvSpPr>
        <p:spPr>
          <a:xfrm>
            <a:off x="1524000" y="2529231"/>
            <a:ext cx="9144000" cy="1655762"/>
          </a:xfrm>
        </p:spPr>
        <p:txBody>
          <a:bodyPr>
            <a:normAutofit/>
          </a:bodyPr>
          <a:lstStyle/>
          <a:p>
            <a:pPr algn="l"/>
            <a:r>
              <a:rPr lang="nl-NL" sz="2000" dirty="0">
                <a:latin typeface="Calibri" panose="020F0502020204030204" pitchFamily="34" charset="0"/>
                <a:cs typeface="Calibri" panose="020F0502020204030204" pitchFamily="34" charset="0"/>
              </a:rPr>
              <a:t>Voortgezet onderwijs</a:t>
            </a:r>
          </a:p>
          <a:p>
            <a:pPr algn="l"/>
            <a:r>
              <a:rPr lang="nl-NL" sz="2000" dirty="0">
                <a:latin typeface="Calibri" panose="020F0502020204030204" pitchFamily="34" charset="0"/>
                <a:cs typeface="Calibri" panose="020F0502020204030204" pitchFamily="34" charset="0"/>
              </a:rPr>
              <a:t>Tijd van Regenten en Vorsten</a:t>
            </a:r>
          </a:p>
        </p:txBody>
      </p:sp>
      <p:pic>
        <p:nvPicPr>
          <p:cNvPr id="5" name="Afbeelding 4">
            <a:extLst>
              <a:ext uri="{FF2B5EF4-FFF2-40B4-BE49-F238E27FC236}">
                <a16:creationId xmlns:a16="http://schemas.microsoft.com/office/drawing/2014/main" id="{6EFC2B88-41AB-DB4E-8F1D-CAD5971611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4594" y="4855532"/>
            <a:ext cx="2406812" cy="2002468"/>
          </a:xfrm>
          <a:prstGeom prst="rect">
            <a:avLst/>
          </a:prstGeom>
        </p:spPr>
      </p:pic>
      <p:pic>
        <p:nvPicPr>
          <p:cNvPr id="7" name="Afbeelding 6" descr="Afbeelding met tekst, schermafbeelding&#10;&#10;Automatisch gegenereerde beschrijving">
            <a:extLst>
              <a:ext uri="{FF2B5EF4-FFF2-40B4-BE49-F238E27FC236}">
                <a16:creationId xmlns:a16="http://schemas.microsoft.com/office/drawing/2014/main" id="{FA95E54C-CE4E-7105-6EAE-1DEF08A42DC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80198" y="2269473"/>
            <a:ext cx="3784395" cy="7799562"/>
          </a:xfrm>
          <a:prstGeom prst="rect">
            <a:avLst/>
          </a:prstGeom>
        </p:spPr>
      </p:pic>
    </p:spTree>
    <p:extLst>
      <p:ext uri="{BB962C8B-B14F-4D97-AF65-F5344CB8AC3E}">
        <p14:creationId xmlns:p14="http://schemas.microsoft.com/office/powerpoint/2010/main" val="1473058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11" name="Afbeelding 10" descr="Afbeelding met tekst&#10;&#10;Automatisch gegenereerde beschrijving">
            <a:extLst>
              <a:ext uri="{FF2B5EF4-FFF2-40B4-BE49-F238E27FC236}">
                <a16:creationId xmlns:a16="http://schemas.microsoft.com/office/drawing/2014/main" id="{768E899A-0C79-B432-CA9F-1CFD7406DF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7662" y="1935267"/>
            <a:ext cx="3167180" cy="6858000"/>
          </a:xfrm>
          <a:prstGeom prst="rect">
            <a:avLst/>
          </a:prstGeom>
        </p:spPr>
      </p:pic>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38199" y="569423"/>
            <a:ext cx="7935687" cy="1325563"/>
          </a:xfrm>
        </p:spPr>
        <p:txBody>
          <a:bodyPr>
            <a:normAutofit/>
          </a:bodyPr>
          <a:lstStyle/>
          <a:p>
            <a:pPr>
              <a:lnSpc>
                <a:spcPts val="3920"/>
              </a:lnSpc>
            </a:pPr>
            <a:r>
              <a:rPr lang="nl-NL" sz="3600" b="1" dirty="0">
                <a:latin typeface="Calibri" panose="020F0502020204030204" pitchFamily="34" charset="0"/>
                <a:cs typeface="Calibri" panose="020F0502020204030204" pitchFamily="34" charset="0"/>
              </a:rPr>
              <a:t>@johandewitt1672 op Twitter</a:t>
            </a:r>
            <a:br>
              <a:rPr lang="nl-NL" sz="3600" b="1" dirty="0">
                <a:latin typeface="Calibri" panose="020F0502020204030204" pitchFamily="34" charset="0"/>
                <a:cs typeface="Calibri" panose="020F0502020204030204" pitchFamily="34" charset="0"/>
              </a:rPr>
            </a:br>
            <a:r>
              <a:rPr lang="nl-NL" sz="3600" b="1" i="1" dirty="0">
                <a:latin typeface="Calibri" panose="020F0502020204030204" pitchFamily="34" charset="0"/>
                <a:cs typeface="Calibri" panose="020F0502020204030204" pitchFamily="34" charset="0"/>
              </a:rPr>
              <a:t>Wat kun je wel en niet geloven?</a:t>
            </a: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pic>
        <p:nvPicPr>
          <p:cNvPr id="8" name="Afbeelding 7">
            <a:extLst>
              <a:ext uri="{FF2B5EF4-FFF2-40B4-BE49-F238E27FC236}">
                <a16:creationId xmlns:a16="http://schemas.microsoft.com/office/drawing/2014/main" id="{11950944-B50E-4446-B23F-046C9028901B}"/>
              </a:ext>
            </a:extLst>
          </p:cNvPr>
          <p:cNvPicPr>
            <a:picLocks noChangeAspect="1"/>
          </p:cNvPicPr>
          <p:nvPr/>
        </p:nvPicPr>
        <p:blipFill>
          <a:blip r:embed="rId5"/>
          <a:stretch>
            <a:fillRect/>
          </a:stretch>
        </p:blipFill>
        <p:spPr>
          <a:xfrm>
            <a:off x="7785100" y="-75729"/>
            <a:ext cx="3568700" cy="4140200"/>
          </a:xfrm>
          <a:prstGeom prst="rect">
            <a:avLst/>
          </a:prstGeom>
        </p:spPr>
      </p:pic>
      <p:pic>
        <p:nvPicPr>
          <p:cNvPr id="7" name="Afbeelding 6" descr="Afbeelding met tekst, schermafbeelding&#10;&#10;Automatisch gegenereerde beschrijving">
            <a:extLst>
              <a:ext uri="{FF2B5EF4-FFF2-40B4-BE49-F238E27FC236}">
                <a16:creationId xmlns:a16="http://schemas.microsoft.com/office/drawing/2014/main" id="{C90B1D57-7441-39B5-476C-99600202DAA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47506" y="2357700"/>
            <a:ext cx="2992446" cy="6167373"/>
          </a:xfrm>
          <a:prstGeom prst="rect">
            <a:avLst/>
          </a:prstGeom>
        </p:spPr>
      </p:pic>
      <p:pic>
        <p:nvPicPr>
          <p:cNvPr id="6" name="Afbeelding 5">
            <a:extLst>
              <a:ext uri="{FF2B5EF4-FFF2-40B4-BE49-F238E27FC236}">
                <a16:creationId xmlns:a16="http://schemas.microsoft.com/office/drawing/2014/main" id="{6BE13C62-F0E1-9D4F-D579-23003C10B80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6335" y="2996590"/>
            <a:ext cx="3167180" cy="3514381"/>
          </a:xfrm>
          <a:prstGeom prst="rect">
            <a:avLst/>
          </a:prstGeom>
        </p:spPr>
      </p:pic>
    </p:spTree>
    <p:extLst>
      <p:ext uri="{BB962C8B-B14F-4D97-AF65-F5344CB8AC3E}">
        <p14:creationId xmlns:p14="http://schemas.microsoft.com/office/powerpoint/2010/main" val="253505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38199" y="569423"/>
            <a:ext cx="7935687" cy="1325563"/>
          </a:xfrm>
        </p:spPr>
        <p:txBody>
          <a:bodyPr>
            <a:normAutofit/>
          </a:bodyPr>
          <a:lstStyle/>
          <a:p>
            <a:pPr>
              <a:lnSpc>
                <a:spcPts val="3920"/>
              </a:lnSpc>
            </a:pPr>
            <a:r>
              <a:rPr lang="nl-NL" sz="3600" b="1" dirty="0">
                <a:latin typeface="Calibri" panose="020F0502020204030204" pitchFamily="34" charset="0"/>
                <a:cs typeface="Calibri" panose="020F0502020204030204" pitchFamily="34" charset="0"/>
              </a:rPr>
              <a:t>@johandewitt1672 op Twitter</a:t>
            </a:r>
            <a:br>
              <a:rPr lang="nl-NL" sz="3600" b="1" dirty="0">
                <a:latin typeface="Calibri" panose="020F0502020204030204" pitchFamily="34" charset="0"/>
                <a:cs typeface="Calibri" panose="020F0502020204030204" pitchFamily="34" charset="0"/>
              </a:rPr>
            </a:br>
            <a:r>
              <a:rPr lang="nl-NL" sz="3600" b="1" i="1" dirty="0">
                <a:latin typeface="Calibri" panose="020F0502020204030204" pitchFamily="34" charset="0"/>
                <a:cs typeface="Calibri" panose="020F0502020204030204" pitchFamily="34" charset="0"/>
              </a:rPr>
              <a:t>Wat kun je wel en niet geloven?</a:t>
            </a: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pic>
        <p:nvPicPr>
          <p:cNvPr id="8" name="Afbeelding 7">
            <a:extLst>
              <a:ext uri="{FF2B5EF4-FFF2-40B4-BE49-F238E27FC236}">
                <a16:creationId xmlns:a16="http://schemas.microsoft.com/office/drawing/2014/main" id="{11950944-B50E-4446-B23F-046C9028901B}"/>
              </a:ext>
            </a:extLst>
          </p:cNvPr>
          <p:cNvPicPr>
            <a:picLocks noChangeAspect="1"/>
          </p:cNvPicPr>
          <p:nvPr/>
        </p:nvPicPr>
        <p:blipFill>
          <a:blip r:embed="rId4"/>
          <a:stretch>
            <a:fillRect/>
          </a:stretch>
        </p:blipFill>
        <p:spPr>
          <a:xfrm>
            <a:off x="7785100" y="-75729"/>
            <a:ext cx="3568700" cy="4140200"/>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05531FE8-9973-3C03-0433-5C81C6345B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854807" y="1768794"/>
            <a:ext cx="3131836" cy="5733693"/>
          </a:xfrm>
          <a:prstGeom prst="rect">
            <a:avLst/>
          </a:prstGeom>
        </p:spPr>
      </p:pic>
      <p:pic>
        <p:nvPicPr>
          <p:cNvPr id="13" name="Afbeelding 12" descr="Afbeelding met tekst&#10;&#10;Automatisch gegenereerde beschrijving">
            <a:extLst>
              <a:ext uri="{FF2B5EF4-FFF2-40B4-BE49-F238E27FC236}">
                <a16:creationId xmlns:a16="http://schemas.microsoft.com/office/drawing/2014/main" id="{962A31DA-45C0-E214-5ABF-833A73867E0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68960" y="2088282"/>
            <a:ext cx="3167180" cy="5507847"/>
          </a:xfrm>
          <a:prstGeom prst="rect">
            <a:avLst/>
          </a:prstGeom>
        </p:spPr>
      </p:pic>
    </p:spTree>
    <p:extLst>
      <p:ext uri="{BB962C8B-B14F-4D97-AF65-F5344CB8AC3E}">
        <p14:creationId xmlns:p14="http://schemas.microsoft.com/office/powerpoint/2010/main" val="236575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CE67A09-DF5E-4A4C-B5DB-8BD2C9E591D6}"/>
              </a:ext>
            </a:extLst>
          </p:cNvPr>
          <p:cNvPicPr>
            <a:picLocks noChangeAspect="1"/>
          </p:cNvPicPr>
          <p:nvPr/>
        </p:nvPicPr>
        <p:blipFill>
          <a:blip r:embed="rId3"/>
          <a:stretch>
            <a:fillRect/>
          </a:stretch>
        </p:blipFill>
        <p:spPr>
          <a:xfrm>
            <a:off x="-139699" y="-86746"/>
            <a:ext cx="3030444" cy="3515746"/>
          </a:xfrm>
          <a:prstGeom prst="rect">
            <a:avLst/>
          </a:prstGeom>
        </p:spPr>
      </p:pic>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27182" y="789763"/>
            <a:ext cx="7935687" cy="1325563"/>
          </a:xfrm>
        </p:spPr>
        <p:txBody>
          <a:bodyPr>
            <a:normAutofit/>
          </a:bodyPr>
          <a:lstStyle/>
          <a:p>
            <a:pPr>
              <a:lnSpc>
                <a:spcPts val="3920"/>
              </a:lnSpc>
            </a:pPr>
            <a:r>
              <a:rPr lang="nl-NL" sz="3600" b="1" dirty="0">
                <a:latin typeface="Calibri" panose="020F0502020204030204" pitchFamily="34" charset="0"/>
                <a:cs typeface="Calibri" panose="020F0502020204030204" pitchFamily="34" charset="0"/>
              </a:rPr>
              <a:t>Rampjaar vol fake </a:t>
            </a:r>
            <a:r>
              <a:rPr lang="nl-NL" sz="3600" b="1" dirty="0" err="1">
                <a:latin typeface="Calibri" panose="020F0502020204030204" pitchFamily="34" charset="0"/>
                <a:cs typeface="Calibri" panose="020F0502020204030204" pitchFamily="34" charset="0"/>
              </a:rPr>
              <a:t>news</a:t>
            </a:r>
            <a:br>
              <a:rPr lang="nl-NL" sz="3600" b="1" dirty="0">
                <a:latin typeface="Calibri" panose="020F0502020204030204" pitchFamily="34" charset="0"/>
                <a:cs typeface="Calibri" panose="020F0502020204030204" pitchFamily="34" charset="0"/>
              </a:rPr>
            </a:br>
            <a:r>
              <a:rPr lang="nl-NL" sz="3600" b="1" i="1" dirty="0">
                <a:latin typeface="Calibri" panose="020F0502020204030204" pitchFamily="34" charset="0"/>
                <a:cs typeface="Calibri" panose="020F0502020204030204" pitchFamily="34" charset="0"/>
              </a:rPr>
              <a:t>Hoe sterk sta jij in je schoenen?</a:t>
            </a:r>
          </a:p>
        </p:txBody>
      </p:sp>
      <p:pic>
        <p:nvPicPr>
          <p:cNvPr id="8" name="Afbeelding 7">
            <a:extLst>
              <a:ext uri="{FF2B5EF4-FFF2-40B4-BE49-F238E27FC236}">
                <a16:creationId xmlns:a16="http://schemas.microsoft.com/office/drawing/2014/main" id="{D35126A8-ACB9-A818-790B-3F8AE37B33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264" y="1883815"/>
            <a:ext cx="5654715" cy="4712927"/>
          </a:xfrm>
          <a:prstGeom prst="rect">
            <a:avLst/>
          </a:prstGeom>
        </p:spPr>
      </p:pic>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sp>
        <p:nvSpPr>
          <p:cNvPr id="13" name="Ondertitel 2">
            <a:extLst>
              <a:ext uri="{FF2B5EF4-FFF2-40B4-BE49-F238E27FC236}">
                <a16:creationId xmlns:a16="http://schemas.microsoft.com/office/drawing/2014/main" id="{F059DEAC-477E-C905-CF9E-FF351A5B0975}"/>
              </a:ext>
            </a:extLst>
          </p:cNvPr>
          <p:cNvSpPr txBox="1">
            <a:spLocks/>
          </p:cNvSpPr>
          <p:nvPr/>
        </p:nvSpPr>
        <p:spPr>
          <a:xfrm>
            <a:off x="827182" y="5728813"/>
            <a:ext cx="4336973" cy="2258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latin typeface="Calibri" panose="020F0502020204030204" pitchFamily="34" charset="0"/>
                <a:cs typeface="Calibri" panose="020F0502020204030204" pitchFamily="34" charset="0"/>
              </a:rPr>
              <a:t>Ontdek het tijdens jouw bezoek aan het Haags Historisch Museum</a:t>
            </a:r>
          </a:p>
        </p:txBody>
      </p:sp>
      <p:pic>
        <p:nvPicPr>
          <p:cNvPr id="6" name="Afbeelding 5">
            <a:extLst>
              <a:ext uri="{FF2B5EF4-FFF2-40B4-BE49-F238E27FC236}">
                <a16:creationId xmlns:a16="http://schemas.microsoft.com/office/drawing/2014/main" id="{8001A145-7919-3942-A32A-251A17B03BA6}"/>
              </a:ext>
            </a:extLst>
          </p:cNvPr>
          <p:cNvPicPr>
            <a:picLocks noChangeAspect="1"/>
          </p:cNvPicPr>
          <p:nvPr/>
        </p:nvPicPr>
        <p:blipFill>
          <a:blip r:embed="rId3"/>
          <a:stretch>
            <a:fillRect/>
          </a:stretch>
        </p:blipFill>
        <p:spPr>
          <a:xfrm>
            <a:off x="2679701" y="-86746"/>
            <a:ext cx="3030444" cy="3515746"/>
          </a:xfrm>
          <a:prstGeom prst="rect">
            <a:avLst/>
          </a:prstGeom>
        </p:spPr>
      </p:pic>
    </p:spTree>
    <p:extLst>
      <p:ext uri="{BB962C8B-B14F-4D97-AF65-F5344CB8AC3E}">
        <p14:creationId xmlns:p14="http://schemas.microsoft.com/office/powerpoint/2010/main" val="42949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93D76-1D8A-1544-98C0-3FEFD8822FF5}"/>
              </a:ext>
            </a:extLst>
          </p:cNvPr>
          <p:cNvSpPr>
            <a:spLocks noGrp="1"/>
          </p:cNvSpPr>
          <p:nvPr>
            <p:ph type="ctrTitle"/>
          </p:nvPr>
        </p:nvSpPr>
        <p:spPr>
          <a:xfrm>
            <a:off x="1524000" y="1297728"/>
            <a:ext cx="9144000" cy="796248"/>
          </a:xfrm>
        </p:spPr>
        <p:txBody>
          <a:bodyPr>
            <a:normAutofit fontScale="90000"/>
          </a:bodyPr>
          <a:lstStyle/>
          <a:p>
            <a:pPr algn="l"/>
            <a:r>
              <a:rPr lang="nl-NL" sz="4800" b="1" dirty="0">
                <a:latin typeface="Calibri" panose="020F0502020204030204" pitchFamily="34" charset="0"/>
                <a:cs typeface="Calibri" panose="020F0502020204030204" pitchFamily="34" charset="0"/>
              </a:rPr>
              <a:t>Jong in het Rampjaar</a:t>
            </a:r>
            <a:br>
              <a:rPr lang="nl-NL" sz="4800" b="1" dirty="0">
                <a:latin typeface="Calibri" panose="020F0502020204030204" pitchFamily="34" charset="0"/>
                <a:cs typeface="Calibri" panose="020F0502020204030204" pitchFamily="34" charset="0"/>
              </a:rPr>
            </a:br>
            <a:r>
              <a:rPr lang="nl-NL" sz="4800" b="1" i="1" dirty="0">
                <a:latin typeface="Calibri" panose="020F0502020204030204" pitchFamily="34" charset="0"/>
                <a:cs typeface="Calibri" panose="020F0502020204030204" pitchFamily="34" charset="0"/>
              </a:rPr>
              <a:t>1672 door de ogen van Jan en Marieke</a:t>
            </a:r>
          </a:p>
        </p:txBody>
      </p:sp>
      <p:sp>
        <p:nvSpPr>
          <p:cNvPr id="3" name="Ondertitel 2">
            <a:extLst>
              <a:ext uri="{FF2B5EF4-FFF2-40B4-BE49-F238E27FC236}">
                <a16:creationId xmlns:a16="http://schemas.microsoft.com/office/drawing/2014/main" id="{469C8082-1EBD-E54B-82CC-7EB127922782}"/>
              </a:ext>
            </a:extLst>
          </p:cNvPr>
          <p:cNvSpPr>
            <a:spLocks noGrp="1"/>
          </p:cNvSpPr>
          <p:nvPr>
            <p:ph type="subTitle" idx="1"/>
          </p:nvPr>
        </p:nvSpPr>
        <p:spPr>
          <a:xfrm>
            <a:off x="1524000" y="2529230"/>
            <a:ext cx="9144000" cy="2935136"/>
          </a:xfrm>
        </p:spPr>
        <p:txBody>
          <a:bodyPr>
            <a:normAutofit/>
          </a:bodyPr>
          <a:lstStyle/>
          <a:p>
            <a:pPr algn="l"/>
            <a:r>
              <a:rPr lang="nl-NL" sz="2000" dirty="0">
                <a:latin typeface="Calibri" panose="020F0502020204030204" pitchFamily="34" charset="0"/>
                <a:cs typeface="Calibri" panose="020F0502020204030204" pitchFamily="34" charset="0"/>
              </a:rPr>
              <a:t>Beeld:</a:t>
            </a:r>
          </a:p>
          <a:p>
            <a:pPr algn="l"/>
            <a:r>
              <a:rPr lang="nl-NL" sz="2000" dirty="0">
                <a:latin typeface="Calibri" panose="020F0502020204030204" pitchFamily="34" charset="0"/>
                <a:cs typeface="Calibri" panose="020F0502020204030204" pitchFamily="34" charset="0"/>
              </a:rPr>
              <a:t>Sandra </a:t>
            </a:r>
            <a:r>
              <a:rPr lang="nl-NL" sz="2000" dirty="0" err="1">
                <a:latin typeface="Calibri" panose="020F0502020204030204" pitchFamily="34" charset="0"/>
                <a:cs typeface="Calibri" panose="020F0502020204030204" pitchFamily="34" charset="0"/>
              </a:rPr>
              <a:t>Uittenbogaart</a:t>
            </a:r>
            <a:r>
              <a:rPr lang="nl-NL" sz="2000" dirty="0">
                <a:latin typeface="Calibri" panose="020F0502020204030204" pitchFamily="34" charset="0"/>
                <a:cs typeface="Calibri" panose="020F0502020204030204" pitchFamily="34" charset="0"/>
              </a:rPr>
              <a:t>: slide 2</a:t>
            </a:r>
          </a:p>
          <a:p>
            <a:pPr algn="l"/>
            <a:r>
              <a:rPr lang="nl-NL" sz="2000" dirty="0">
                <a:latin typeface="Calibri" panose="020F0502020204030204" pitchFamily="34" charset="0"/>
                <a:cs typeface="Calibri" panose="020F0502020204030204" pitchFamily="34" charset="0"/>
              </a:rPr>
              <a:t>Rijksmuseum Amsterdam: slide 3, 4 (Willem III), 6, 7, 8, 9</a:t>
            </a:r>
          </a:p>
          <a:p>
            <a:pPr algn="l"/>
            <a:r>
              <a:rPr lang="nl-NL" sz="2000" dirty="0">
                <a:latin typeface="Calibri" panose="020F0502020204030204" pitchFamily="34" charset="0"/>
                <a:cs typeface="Calibri" panose="020F0502020204030204" pitchFamily="34" charset="0"/>
              </a:rPr>
              <a:t>Rijksmuseum de Gevangenpoort: slide 4 en 7 (Cornelis de Witt)</a:t>
            </a:r>
          </a:p>
          <a:p>
            <a:pPr algn="l"/>
            <a:r>
              <a:rPr lang="nl-NL" sz="2000" dirty="0">
                <a:latin typeface="Calibri" panose="020F0502020204030204" pitchFamily="34" charset="0"/>
                <a:cs typeface="Calibri" panose="020F0502020204030204" pitchFamily="34" charset="0"/>
              </a:rPr>
              <a:t>Chateau de Versailles: slide 5 (Lodewijk XIV)</a:t>
            </a:r>
          </a:p>
          <a:p>
            <a:pPr algn="l"/>
            <a:r>
              <a:rPr lang="nl-NL" sz="2000" dirty="0">
                <a:latin typeface="Calibri" panose="020F0502020204030204" pitchFamily="34" charset="0"/>
                <a:cs typeface="Calibri" panose="020F0502020204030204" pitchFamily="34" charset="0"/>
              </a:rPr>
              <a:t>National </a:t>
            </a:r>
            <a:r>
              <a:rPr lang="nl-NL" sz="2000" dirty="0" err="1">
                <a:latin typeface="Calibri" panose="020F0502020204030204" pitchFamily="34" charset="0"/>
                <a:cs typeface="Calibri" panose="020F0502020204030204" pitchFamily="34" charset="0"/>
              </a:rPr>
              <a:t>Portrait</a:t>
            </a:r>
            <a:r>
              <a:rPr lang="nl-NL" sz="2000" dirty="0">
                <a:latin typeface="Calibri" panose="020F0502020204030204" pitchFamily="34" charset="0"/>
                <a:cs typeface="Calibri" panose="020F0502020204030204" pitchFamily="34" charset="0"/>
              </a:rPr>
              <a:t> Gallery: slide 5</a:t>
            </a:r>
          </a:p>
          <a:p>
            <a:pPr algn="l"/>
            <a:r>
              <a:rPr lang="nl-NL" sz="2000" dirty="0">
                <a:latin typeface="Calibri" panose="020F0502020204030204" pitchFamily="34" charset="0"/>
                <a:cs typeface="Calibri" panose="020F0502020204030204" pitchFamily="34" charset="0"/>
              </a:rPr>
              <a:t>Cartoon Fokke en </a:t>
            </a:r>
            <a:r>
              <a:rPr lang="nl-NL" sz="2000" dirty="0" err="1">
                <a:latin typeface="Calibri" panose="020F0502020204030204" pitchFamily="34" charset="0"/>
                <a:cs typeface="Calibri" panose="020F0502020204030204" pitchFamily="34" charset="0"/>
              </a:rPr>
              <a:t>Sukke</a:t>
            </a:r>
            <a:r>
              <a:rPr lang="nl-NL" sz="2000" dirty="0">
                <a:latin typeface="Calibri" panose="020F0502020204030204" pitchFamily="34" charset="0"/>
                <a:cs typeface="Calibri" panose="020F0502020204030204" pitchFamily="34" charset="0"/>
              </a:rPr>
              <a:t>: </a:t>
            </a:r>
            <a:r>
              <a:rPr lang="nl-NL" sz="2000" dirty="0" err="1">
                <a:latin typeface="Calibri" panose="020F0502020204030204" pitchFamily="34" charset="0"/>
                <a:cs typeface="Calibri" panose="020F0502020204030204" pitchFamily="34" charset="0"/>
              </a:rPr>
              <a:t>Reid</a:t>
            </a:r>
            <a:r>
              <a:rPr lang="nl-NL" sz="2000" dirty="0">
                <a:latin typeface="Calibri" panose="020F0502020204030204" pitchFamily="34" charset="0"/>
                <a:cs typeface="Calibri" panose="020F0502020204030204" pitchFamily="34" charset="0"/>
              </a:rPr>
              <a:t>, </a:t>
            </a:r>
            <a:r>
              <a:rPr lang="nl-NL" sz="2000" dirty="0" err="1">
                <a:latin typeface="Calibri" panose="020F0502020204030204" pitchFamily="34" charset="0"/>
                <a:cs typeface="Calibri" panose="020F0502020204030204" pitchFamily="34" charset="0"/>
              </a:rPr>
              <a:t>Geleijnse</a:t>
            </a:r>
            <a:r>
              <a:rPr lang="nl-NL" sz="2000" dirty="0">
                <a:latin typeface="Calibri" panose="020F0502020204030204" pitchFamily="34" charset="0"/>
                <a:cs typeface="Calibri" panose="020F0502020204030204" pitchFamily="34" charset="0"/>
              </a:rPr>
              <a:t> en Van Tol: slide 11</a:t>
            </a:r>
          </a:p>
        </p:txBody>
      </p:sp>
      <p:pic>
        <p:nvPicPr>
          <p:cNvPr id="5" name="Afbeelding 4">
            <a:extLst>
              <a:ext uri="{FF2B5EF4-FFF2-40B4-BE49-F238E27FC236}">
                <a16:creationId xmlns:a16="http://schemas.microsoft.com/office/drawing/2014/main" id="{6EFC2B88-41AB-DB4E-8F1D-CAD5971611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4594" y="4855532"/>
            <a:ext cx="2406812" cy="2002468"/>
          </a:xfrm>
          <a:prstGeom prst="rect">
            <a:avLst/>
          </a:prstGeom>
        </p:spPr>
      </p:pic>
    </p:spTree>
    <p:extLst>
      <p:ext uri="{BB962C8B-B14F-4D97-AF65-F5344CB8AC3E}">
        <p14:creationId xmlns:p14="http://schemas.microsoft.com/office/powerpoint/2010/main" val="115547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9B35CF7-C078-154A-BAF4-4DE4CC6BDA66}"/>
              </a:ext>
            </a:extLst>
          </p:cNvPr>
          <p:cNvPicPr>
            <a:picLocks noChangeAspect="1"/>
          </p:cNvPicPr>
          <p:nvPr/>
        </p:nvPicPr>
        <p:blipFill>
          <a:blip r:embed="rId3"/>
          <a:stretch>
            <a:fillRect/>
          </a:stretch>
        </p:blipFill>
        <p:spPr>
          <a:xfrm>
            <a:off x="5532415" y="-86746"/>
            <a:ext cx="3030444" cy="3515746"/>
          </a:xfrm>
          <a:prstGeom prst="rect">
            <a:avLst/>
          </a:prstGeom>
        </p:spPr>
      </p:pic>
      <p:pic>
        <p:nvPicPr>
          <p:cNvPr id="8" name="Afbeelding 7">
            <a:extLst>
              <a:ext uri="{FF2B5EF4-FFF2-40B4-BE49-F238E27FC236}">
                <a16:creationId xmlns:a16="http://schemas.microsoft.com/office/drawing/2014/main" id="{78065516-5B67-334C-942D-47E390A616AE}"/>
              </a:ext>
            </a:extLst>
          </p:cNvPr>
          <p:cNvPicPr>
            <a:picLocks noChangeAspect="1"/>
          </p:cNvPicPr>
          <p:nvPr/>
        </p:nvPicPr>
        <p:blipFill>
          <a:blip r:embed="rId3"/>
          <a:stretch>
            <a:fillRect/>
          </a:stretch>
        </p:blipFill>
        <p:spPr>
          <a:xfrm>
            <a:off x="2745015" y="-86746"/>
            <a:ext cx="3030444" cy="3515746"/>
          </a:xfrm>
          <a:prstGeom prst="rect">
            <a:avLst/>
          </a:prstGeom>
        </p:spPr>
      </p:pic>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38199" y="249937"/>
            <a:ext cx="7935687" cy="1325563"/>
          </a:xfrm>
        </p:spPr>
        <p:txBody>
          <a:bodyPr>
            <a:noAutofit/>
          </a:bodyPr>
          <a:lstStyle/>
          <a:p>
            <a:pPr>
              <a:lnSpc>
                <a:spcPts val="3920"/>
              </a:lnSpc>
            </a:pPr>
            <a:r>
              <a:rPr lang="nl-NL" sz="3600" b="1" dirty="0">
                <a:latin typeface="Calibri" panose="020F0502020204030204" pitchFamily="34" charset="0"/>
                <a:cs typeface="Calibri" panose="020F0502020204030204" pitchFamily="34" charset="0"/>
              </a:rPr>
              <a:t>Welke bronnen vind jij betrouwbaar?</a:t>
            </a:r>
            <a:br>
              <a:rPr lang="nl-NL" sz="3600" b="1" dirty="0">
                <a:latin typeface="Calibri" panose="020F0502020204030204" pitchFamily="34" charset="0"/>
                <a:cs typeface="Calibri" panose="020F0502020204030204" pitchFamily="34" charset="0"/>
              </a:rPr>
            </a:br>
            <a:endParaRPr lang="nl-NL" sz="3600" b="1" dirty="0">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pic>
        <p:nvPicPr>
          <p:cNvPr id="6" name="Afbeelding 5" descr="Afbeelding met tekst, boom, buiten, gras&#10;&#10;Automatisch gegenereerde beschrijving">
            <a:extLst>
              <a:ext uri="{FF2B5EF4-FFF2-40B4-BE49-F238E27FC236}">
                <a16:creationId xmlns:a16="http://schemas.microsoft.com/office/drawing/2014/main" id="{E437E812-636F-B10F-081B-6A9F04025C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3840" y="1231038"/>
            <a:ext cx="7546097" cy="4979319"/>
          </a:xfrm>
          <a:prstGeom prst="rect">
            <a:avLst/>
          </a:prstGeom>
        </p:spPr>
      </p:pic>
    </p:spTree>
    <p:extLst>
      <p:ext uri="{BB962C8B-B14F-4D97-AF65-F5344CB8AC3E}">
        <p14:creationId xmlns:p14="http://schemas.microsoft.com/office/powerpoint/2010/main" val="80029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9B35CF7-C078-154A-BAF4-4DE4CC6BDA66}"/>
              </a:ext>
            </a:extLst>
          </p:cNvPr>
          <p:cNvPicPr>
            <a:picLocks noChangeAspect="1"/>
          </p:cNvPicPr>
          <p:nvPr/>
        </p:nvPicPr>
        <p:blipFill>
          <a:blip r:embed="rId3"/>
          <a:stretch>
            <a:fillRect/>
          </a:stretch>
        </p:blipFill>
        <p:spPr>
          <a:xfrm>
            <a:off x="5532415" y="-86746"/>
            <a:ext cx="3030444" cy="3515746"/>
          </a:xfrm>
          <a:prstGeom prst="rect">
            <a:avLst/>
          </a:prstGeom>
        </p:spPr>
      </p:pic>
      <p:pic>
        <p:nvPicPr>
          <p:cNvPr id="8" name="Afbeelding 7">
            <a:extLst>
              <a:ext uri="{FF2B5EF4-FFF2-40B4-BE49-F238E27FC236}">
                <a16:creationId xmlns:a16="http://schemas.microsoft.com/office/drawing/2014/main" id="{78065516-5B67-334C-942D-47E390A616AE}"/>
              </a:ext>
            </a:extLst>
          </p:cNvPr>
          <p:cNvPicPr>
            <a:picLocks noChangeAspect="1"/>
          </p:cNvPicPr>
          <p:nvPr/>
        </p:nvPicPr>
        <p:blipFill>
          <a:blip r:embed="rId3"/>
          <a:stretch>
            <a:fillRect/>
          </a:stretch>
        </p:blipFill>
        <p:spPr>
          <a:xfrm>
            <a:off x="2745015" y="-86746"/>
            <a:ext cx="3030444" cy="3515746"/>
          </a:xfrm>
          <a:prstGeom prst="rect">
            <a:avLst/>
          </a:prstGeom>
        </p:spPr>
      </p:pic>
      <p:pic>
        <p:nvPicPr>
          <p:cNvPr id="5" name="Afbeelding 4" descr="Afbeelding met buiten, persoon&#10;&#10;Automatisch gegenereerde beschrijving">
            <a:extLst>
              <a:ext uri="{FF2B5EF4-FFF2-40B4-BE49-F238E27FC236}">
                <a16:creationId xmlns:a16="http://schemas.microsoft.com/office/drawing/2014/main" id="{1C517E50-E47A-D51B-DECE-3B0F71CF44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1462444"/>
            <a:ext cx="4044043" cy="4822667"/>
          </a:xfrm>
          <a:prstGeom prst="rect">
            <a:avLst/>
          </a:prstGeom>
        </p:spPr>
      </p:pic>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38199" y="800780"/>
            <a:ext cx="7935687" cy="1325563"/>
          </a:xfrm>
        </p:spPr>
        <p:txBody>
          <a:bodyPr>
            <a:noAutofit/>
          </a:bodyPr>
          <a:lstStyle/>
          <a:p>
            <a:pPr>
              <a:lnSpc>
                <a:spcPts val="3920"/>
              </a:lnSpc>
            </a:pPr>
            <a:r>
              <a:rPr lang="nl-NL" sz="3600" b="1" dirty="0">
                <a:latin typeface="Calibri" panose="020F0502020204030204" pitchFamily="34" charset="0"/>
                <a:cs typeface="Calibri" panose="020F0502020204030204" pitchFamily="34" charset="0"/>
              </a:rPr>
              <a:t>Een </a:t>
            </a:r>
            <a:r>
              <a:rPr lang="nl-NL" sz="3600" b="1" dirty="0" err="1">
                <a:latin typeface="Calibri" panose="020F0502020204030204" pitchFamily="34" charset="0"/>
                <a:cs typeface="Calibri" panose="020F0502020204030204" pitchFamily="34" charset="0"/>
              </a:rPr>
              <a:t>stinkendrijk</a:t>
            </a:r>
            <a:r>
              <a:rPr lang="nl-NL" sz="3600" b="1" dirty="0">
                <a:latin typeface="Calibri" panose="020F0502020204030204" pitchFamily="34" charset="0"/>
                <a:cs typeface="Calibri" panose="020F0502020204030204" pitchFamily="34" charset="0"/>
              </a:rPr>
              <a:t> landje geregeerd door burgers</a:t>
            </a:r>
            <a:br>
              <a:rPr lang="nl-NL" sz="3600" b="1" dirty="0">
                <a:latin typeface="Calibri" panose="020F0502020204030204" pitchFamily="34" charset="0"/>
                <a:cs typeface="Calibri" panose="020F0502020204030204" pitchFamily="34" charset="0"/>
              </a:rPr>
            </a:br>
            <a:endParaRPr lang="nl-NL" sz="3600" b="1" dirty="0">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pic>
        <p:nvPicPr>
          <p:cNvPr id="7" name="Afbeelding 6" descr="Afbeelding met kaart&#10;&#10;Automatisch gegenereerde beschrijving">
            <a:extLst>
              <a:ext uri="{FF2B5EF4-FFF2-40B4-BE49-F238E27FC236}">
                <a16:creationId xmlns:a16="http://schemas.microsoft.com/office/drawing/2014/main" id="{E0362A46-0837-346C-7ECE-877F64E9BCD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58468" y="1898231"/>
            <a:ext cx="5431316" cy="4061262"/>
          </a:xfrm>
          <a:prstGeom prst="rect">
            <a:avLst/>
          </a:prstGeom>
        </p:spPr>
      </p:pic>
    </p:spTree>
    <p:extLst>
      <p:ext uri="{BB962C8B-B14F-4D97-AF65-F5344CB8AC3E}">
        <p14:creationId xmlns:p14="http://schemas.microsoft.com/office/powerpoint/2010/main" val="195846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001A145-7919-3942-A32A-251A17B03BA6}"/>
              </a:ext>
            </a:extLst>
          </p:cNvPr>
          <p:cNvPicPr>
            <a:picLocks noChangeAspect="1"/>
          </p:cNvPicPr>
          <p:nvPr/>
        </p:nvPicPr>
        <p:blipFill>
          <a:blip r:embed="rId3"/>
          <a:stretch>
            <a:fillRect/>
          </a:stretch>
        </p:blipFill>
        <p:spPr>
          <a:xfrm>
            <a:off x="2679701" y="-86746"/>
            <a:ext cx="3030444" cy="3515746"/>
          </a:xfrm>
          <a:prstGeom prst="rect">
            <a:avLst/>
          </a:prstGeom>
        </p:spPr>
      </p:pic>
      <p:pic>
        <p:nvPicPr>
          <p:cNvPr id="5" name="Afbeelding 4">
            <a:extLst>
              <a:ext uri="{FF2B5EF4-FFF2-40B4-BE49-F238E27FC236}">
                <a16:creationId xmlns:a16="http://schemas.microsoft.com/office/drawing/2014/main" id="{1CE67A09-DF5E-4A4C-B5DB-8BD2C9E591D6}"/>
              </a:ext>
            </a:extLst>
          </p:cNvPr>
          <p:cNvPicPr>
            <a:picLocks noChangeAspect="1"/>
          </p:cNvPicPr>
          <p:nvPr/>
        </p:nvPicPr>
        <p:blipFill>
          <a:blip r:embed="rId3"/>
          <a:stretch>
            <a:fillRect/>
          </a:stretch>
        </p:blipFill>
        <p:spPr>
          <a:xfrm>
            <a:off x="-139699" y="-86746"/>
            <a:ext cx="3030444" cy="3515746"/>
          </a:xfrm>
          <a:prstGeom prst="rect">
            <a:avLst/>
          </a:prstGeom>
        </p:spPr>
      </p:pic>
      <p:pic>
        <p:nvPicPr>
          <p:cNvPr id="10" name="Afbeelding 9" descr="Afbeelding met tekst, muur, persoon, binnen&#10;&#10;Automatisch gegenereerde beschrijving">
            <a:extLst>
              <a:ext uri="{FF2B5EF4-FFF2-40B4-BE49-F238E27FC236}">
                <a16:creationId xmlns:a16="http://schemas.microsoft.com/office/drawing/2014/main" id="{010D27FA-494D-3328-9ECC-81762C1C6F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32246" y="2228161"/>
            <a:ext cx="3497353" cy="3855733"/>
          </a:xfrm>
          <a:prstGeom prst="rect">
            <a:avLst/>
          </a:prstGeom>
        </p:spPr>
      </p:pic>
      <p:pic>
        <p:nvPicPr>
          <p:cNvPr id="7" name="Afbeelding 6" descr="Afbeelding met tekst, persoon, donker, staren&#10;&#10;Automatisch gegenereerde beschrijving">
            <a:extLst>
              <a:ext uri="{FF2B5EF4-FFF2-40B4-BE49-F238E27FC236}">
                <a16:creationId xmlns:a16="http://schemas.microsoft.com/office/drawing/2014/main" id="{04AC9F3E-AD08-1A79-0A45-B4EDF63DE2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368" y="2228161"/>
            <a:ext cx="3414311" cy="3858906"/>
          </a:xfrm>
          <a:prstGeom prst="rect">
            <a:avLst/>
          </a:prstGeom>
        </p:spPr>
      </p:pic>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38199" y="800780"/>
            <a:ext cx="8044544" cy="1325563"/>
          </a:xfrm>
        </p:spPr>
        <p:txBody>
          <a:bodyPr>
            <a:normAutofit/>
          </a:bodyPr>
          <a:lstStyle/>
          <a:p>
            <a:pPr>
              <a:lnSpc>
                <a:spcPts val="3920"/>
              </a:lnSpc>
            </a:pPr>
            <a:r>
              <a:rPr lang="nl-NL" sz="3600" b="1" dirty="0">
                <a:latin typeface="Calibri" panose="020F0502020204030204" pitchFamily="34" charset="0"/>
                <a:cs typeface="Calibri" panose="020F0502020204030204" pitchFamily="34" charset="0"/>
              </a:rPr>
              <a:t>Johan de Witt of prins Willem van Oranje</a:t>
            </a:r>
            <a:br>
              <a:rPr lang="nl-NL" sz="3600" b="1" dirty="0">
                <a:latin typeface="Calibri" panose="020F0502020204030204" pitchFamily="34" charset="0"/>
                <a:cs typeface="Calibri" panose="020F0502020204030204" pitchFamily="34" charset="0"/>
              </a:rPr>
            </a:br>
            <a:r>
              <a:rPr lang="nl-NL" sz="3600" b="1" dirty="0">
                <a:latin typeface="Calibri" panose="020F0502020204030204" pitchFamily="34" charset="0"/>
                <a:cs typeface="Calibri" panose="020F0502020204030204" pitchFamily="34" charset="0"/>
              </a:rPr>
              <a:t>Wie is de baas? </a:t>
            </a:r>
            <a:r>
              <a:rPr lang="nl-NL" sz="3600" b="1" i="1" dirty="0">
                <a:latin typeface="Calibri" panose="020F0502020204030204" pitchFamily="34" charset="0"/>
                <a:cs typeface="Calibri" panose="020F0502020204030204" pitchFamily="34" charset="0"/>
              </a:rPr>
              <a:t>Regent of vorst?</a:t>
            </a:r>
            <a:endParaRPr lang="nl-NL" sz="3600" b="1" dirty="0">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pic>
        <p:nvPicPr>
          <p:cNvPr id="9" name="Afbeelding 8">
            <a:extLst>
              <a:ext uri="{FF2B5EF4-FFF2-40B4-BE49-F238E27FC236}">
                <a16:creationId xmlns:a16="http://schemas.microsoft.com/office/drawing/2014/main" id="{F2911775-00CD-76FF-044C-13BEF3A814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70810" y="1581538"/>
            <a:ext cx="1847462" cy="1847462"/>
          </a:xfrm>
          <a:prstGeom prst="rect">
            <a:avLst/>
          </a:prstGeom>
        </p:spPr>
      </p:pic>
    </p:spTree>
    <p:extLst>
      <p:ext uri="{BB962C8B-B14F-4D97-AF65-F5344CB8AC3E}">
        <p14:creationId xmlns:p14="http://schemas.microsoft.com/office/powerpoint/2010/main" val="1991791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CE67A09-DF5E-4A4C-B5DB-8BD2C9E591D6}"/>
              </a:ext>
            </a:extLst>
          </p:cNvPr>
          <p:cNvPicPr>
            <a:picLocks noChangeAspect="1"/>
          </p:cNvPicPr>
          <p:nvPr/>
        </p:nvPicPr>
        <p:blipFill>
          <a:blip r:embed="rId3"/>
          <a:stretch>
            <a:fillRect/>
          </a:stretch>
        </p:blipFill>
        <p:spPr>
          <a:xfrm>
            <a:off x="-139699" y="-86746"/>
            <a:ext cx="3030444" cy="3515746"/>
          </a:xfrm>
          <a:prstGeom prst="rect">
            <a:avLst/>
          </a:prstGeom>
        </p:spPr>
      </p:pic>
      <p:pic>
        <p:nvPicPr>
          <p:cNvPr id="6" name="Afbeelding 5">
            <a:extLst>
              <a:ext uri="{FF2B5EF4-FFF2-40B4-BE49-F238E27FC236}">
                <a16:creationId xmlns:a16="http://schemas.microsoft.com/office/drawing/2014/main" id="{8001A145-7919-3942-A32A-251A17B03BA6}"/>
              </a:ext>
            </a:extLst>
          </p:cNvPr>
          <p:cNvPicPr>
            <a:picLocks noChangeAspect="1"/>
          </p:cNvPicPr>
          <p:nvPr/>
        </p:nvPicPr>
        <p:blipFill>
          <a:blip r:embed="rId3"/>
          <a:stretch>
            <a:fillRect/>
          </a:stretch>
        </p:blipFill>
        <p:spPr>
          <a:xfrm>
            <a:off x="2679701" y="-86746"/>
            <a:ext cx="3030444" cy="3515746"/>
          </a:xfrm>
          <a:prstGeom prst="rect">
            <a:avLst/>
          </a:prstGeom>
        </p:spPr>
      </p:pic>
      <p:pic>
        <p:nvPicPr>
          <p:cNvPr id="10" name="Afbeelding 9" descr="Afbeelding met persoon, donker&#10;&#10;Automatisch gegenereerde beschrijving">
            <a:extLst>
              <a:ext uri="{FF2B5EF4-FFF2-40B4-BE49-F238E27FC236}">
                <a16:creationId xmlns:a16="http://schemas.microsoft.com/office/drawing/2014/main" id="{837A446A-59AF-C86C-C214-9CBF9C54926A}"/>
              </a:ext>
            </a:extLst>
          </p:cNvPr>
          <p:cNvPicPr>
            <a:picLocks noChangeAspect="1"/>
          </p:cNvPicPr>
          <p:nvPr/>
        </p:nvPicPr>
        <p:blipFill>
          <a:blip r:embed="rId4"/>
          <a:stretch>
            <a:fillRect/>
          </a:stretch>
        </p:blipFill>
        <p:spPr>
          <a:xfrm>
            <a:off x="4600466" y="2236422"/>
            <a:ext cx="2887189" cy="3971580"/>
          </a:xfrm>
          <a:prstGeom prst="rect">
            <a:avLst/>
          </a:prstGeom>
        </p:spPr>
      </p:pic>
      <p:pic>
        <p:nvPicPr>
          <p:cNvPr id="12" name="Afbeelding 11" descr="Afbeelding met tekst&#10;&#10;Automatisch gegenereerde beschrijving">
            <a:extLst>
              <a:ext uri="{FF2B5EF4-FFF2-40B4-BE49-F238E27FC236}">
                <a16:creationId xmlns:a16="http://schemas.microsoft.com/office/drawing/2014/main" id="{09D9C3DA-8B21-BFB8-75CF-A728B11CBA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9979" y="2236422"/>
            <a:ext cx="3330466" cy="3971581"/>
          </a:xfrm>
          <a:prstGeom prst="rect">
            <a:avLst/>
          </a:prstGeom>
        </p:spPr>
      </p:pic>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38199" y="800780"/>
            <a:ext cx="7935687" cy="1325563"/>
          </a:xfrm>
        </p:spPr>
        <p:txBody>
          <a:bodyPr>
            <a:normAutofit/>
          </a:bodyPr>
          <a:lstStyle/>
          <a:p>
            <a:pPr>
              <a:lnSpc>
                <a:spcPts val="3920"/>
              </a:lnSpc>
            </a:pPr>
            <a:r>
              <a:rPr lang="nl-NL" sz="3600" b="1" dirty="0">
                <a:latin typeface="Calibri" panose="020F0502020204030204" pitchFamily="34" charset="0"/>
                <a:cs typeface="Calibri" panose="020F0502020204030204" pitchFamily="34" charset="0"/>
              </a:rPr>
              <a:t>Aanval van vier kanten</a:t>
            </a:r>
            <a:br>
              <a:rPr lang="nl-NL" sz="3600" b="1" dirty="0">
                <a:latin typeface="Calibri" panose="020F0502020204030204" pitchFamily="34" charset="0"/>
                <a:cs typeface="Calibri" panose="020F0502020204030204" pitchFamily="34" charset="0"/>
              </a:rPr>
            </a:br>
            <a:r>
              <a:rPr lang="nl-NL" sz="3600" b="1" i="1" dirty="0">
                <a:latin typeface="Calibri" panose="020F0502020204030204" pitchFamily="34" charset="0"/>
                <a:cs typeface="Calibri" panose="020F0502020204030204" pitchFamily="34" charset="0"/>
              </a:rPr>
              <a:t>Twee koningen en twee bisschoppen</a:t>
            </a:r>
            <a:endParaRPr lang="nl-NL" sz="3600" b="1" dirty="0">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sp>
        <p:nvSpPr>
          <p:cNvPr id="13" name="Ondertitel 2">
            <a:extLst>
              <a:ext uri="{FF2B5EF4-FFF2-40B4-BE49-F238E27FC236}">
                <a16:creationId xmlns:a16="http://schemas.microsoft.com/office/drawing/2014/main" id="{F059DEAC-477E-C905-CF9E-FF351A5B0975}"/>
              </a:ext>
            </a:extLst>
          </p:cNvPr>
          <p:cNvSpPr txBox="1">
            <a:spLocks/>
          </p:cNvSpPr>
          <p:nvPr/>
        </p:nvSpPr>
        <p:spPr>
          <a:xfrm>
            <a:off x="7787676" y="2203459"/>
            <a:ext cx="4336973" cy="2258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latin typeface="Calibri" panose="020F0502020204030204" pitchFamily="34" charset="0"/>
                <a:cs typeface="Calibri" panose="020F0502020204030204" pitchFamily="34" charset="0"/>
              </a:rPr>
              <a:t>De vijanden:</a:t>
            </a:r>
          </a:p>
          <a:p>
            <a:pPr marL="0" indent="0">
              <a:buNone/>
            </a:pPr>
            <a:r>
              <a:rPr lang="nl-NL" sz="2000" dirty="0">
                <a:latin typeface="Calibri" panose="020F0502020204030204" pitchFamily="34" charset="0"/>
                <a:cs typeface="Calibri" panose="020F0502020204030204" pitchFamily="34" charset="0"/>
              </a:rPr>
              <a:t>Koning Lodewijk XIV van Frankrijk</a:t>
            </a:r>
          </a:p>
          <a:p>
            <a:pPr marL="0" indent="0">
              <a:buNone/>
            </a:pPr>
            <a:r>
              <a:rPr lang="nl-NL" sz="2000" dirty="0">
                <a:latin typeface="Calibri" panose="020F0502020204030204" pitchFamily="34" charset="0"/>
                <a:cs typeface="Calibri" panose="020F0502020204030204" pitchFamily="34" charset="0"/>
              </a:rPr>
              <a:t>Koning Charles II van Engeland</a:t>
            </a:r>
          </a:p>
          <a:p>
            <a:pPr marL="0" indent="0">
              <a:buNone/>
            </a:pPr>
            <a:endParaRPr lang="nl-NL" sz="2000" dirty="0">
              <a:latin typeface="Calibri" panose="020F0502020204030204" pitchFamily="34" charset="0"/>
              <a:cs typeface="Calibri" panose="020F0502020204030204" pitchFamily="34" charset="0"/>
            </a:endParaRPr>
          </a:p>
          <a:p>
            <a:pPr marL="0" indent="0">
              <a:buNone/>
            </a:pPr>
            <a:r>
              <a:rPr lang="nl-NL" sz="2000" dirty="0">
                <a:latin typeface="Calibri" panose="020F0502020204030204" pitchFamily="34" charset="0"/>
                <a:cs typeface="Calibri" panose="020F0502020204030204" pitchFamily="34" charset="0"/>
              </a:rPr>
              <a:t>en de bisschoppen van Münster en Keulen</a:t>
            </a:r>
          </a:p>
        </p:txBody>
      </p:sp>
    </p:spTree>
    <p:extLst>
      <p:ext uri="{BB962C8B-B14F-4D97-AF65-F5344CB8AC3E}">
        <p14:creationId xmlns:p14="http://schemas.microsoft.com/office/powerpoint/2010/main" val="262633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C86BF004-D693-174D-B02B-6781BD2C83C0}"/>
              </a:ext>
            </a:extLst>
          </p:cNvPr>
          <p:cNvPicPr>
            <a:picLocks noChangeAspect="1"/>
          </p:cNvPicPr>
          <p:nvPr/>
        </p:nvPicPr>
        <p:blipFill>
          <a:blip r:embed="rId3"/>
          <a:stretch>
            <a:fillRect/>
          </a:stretch>
        </p:blipFill>
        <p:spPr>
          <a:xfrm>
            <a:off x="5039408" y="-86746"/>
            <a:ext cx="4962071" cy="5756708"/>
          </a:xfrm>
          <a:prstGeom prst="rect">
            <a:avLst/>
          </a:prstGeom>
        </p:spPr>
      </p:pic>
      <p:pic>
        <p:nvPicPr>
          <p:cNvPr id="5" name="Afbeelding 4" descr="Afbeelding met kaart&#10;&#10;Automatisch gegenereerde beschrijving">
            <a:extLst>
              <a:ext uri="{FF2B5EF4-FFF2-40B4-BE49-F238E27FC236}">
                <a16:creationId xmlns:a16="http://schemas.microsoft.com/office/drawing/2014/main" id="{35C4BAB2-F9B9-2074-4190-5B564ACAFB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5639" y="385590"/>
            <a:ext cx="8767176" cy="6125379"/>
          </a:xfrm>
          <a:prstGeom prst="rect">
            <a:avLst/>
          </a:prstGeom>
        </p:spPr>
      </p:pic>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spTree>
    <p:extLst>
      <p:ext uri="{BB962C8B-B14F-4D97-AF65-F5344CB8AC3E}">
        <p14:creationId xmlns:p14="http://schemas.microsoft.com/office/powerpoint/2010/main" val="301147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1950944-B50E-4446-B23F-046C9028901B}"/>
              </a:ext>
            </a:extLst>
          </p:cNvPr>
          <p:cNvPicPr>
            <a:picLocks noChangeAspect="1"/>
          </p:cNvPicPr>
          <p:nvPr/>
        </p:nvPicPr>
        <p:blipFill>
          <a:blip r:embed="rId3"/>
          <a:stretch>
            <a:fillRect/>
          </a:stretch>
        </p:blipFill>
        <p:spPr>
          <a:xfrm>
            <a:off x="7785100" y="-86746"/>
            <a:ext cx="3568700" cy="4140200"/>
          </a:xfrm>
          <a:prstGeom prst="rect">
            <a:avLst/>
          </a:prstGeom>
        </p:spPr>
      </p:pic>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38199" y="800780"/>
            <a:ext cx="7935687" cy="1325563"/>
          </a:xfrm>
        </p:spPr>
        <p:txBody>
          <a:bodyPr>
            <a:normAutofit/>
          </a:bodyPr>
          <a:lstStyle/>
          <a:p>
            <a:pPr>
              <a:lnSpc>
                <a:spcPts val="3920"/>
              </a:lnSpc>
            </a:pPr>
            <a:r>
              <a:rPr lang="nl-NL" sz="3600" b="1" dirty="0">
                <a:latin typeface="Calibri" panose="020F0502020204030204" pitchFamily="34" charset="0"/>
                <a:cs typeface="Calibri" panose="020F0502020204030204" pitchFamily="34" charset="0"/>
              </a:rPr>
              <a:t>Paniek</a:t>
            </a:r>
            <a:br>
              <a:rPr lang="nl-NL" sz="3600" b="1" dirty="0">
                <a:latin typeface="Calibri" panose="020F0502020204030204" pitchFamily="34" charset="0"/>
                <a:cs typeface="Calibri" panose="020F0502020204030204" pitchFamily="34" charset="0"/>
              </a:rPr>
            </a:br>
            <a:r>
              <a:rPr lang="nl-NL" sz="3600" b="1" i="1" dirty="0">
                <a:latin typeface="Calibri" panose="020F0502020204030204" pitchFamily="34" charset="0"/>
                <a:cs typeface="Calibri" panose="020F0502020204030204" pitchFamily="34" charset="0"/>
              </a:rPr>
              <a:t>Redeloos, radeloos en reddeloos</a:t>
            </a: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pic>
        <p:nvPicPr>
          <p:cNvPr id="1026" name="Picture 2" descr="Ooggetuigen van het Rampjaar - Erfgoedhuis Zuid-Holland">
            <a:extLst>
              <a:ext uri="{FF2B5EF4-FFF2-40B4-BE49-F238E27FC236}">
                <a16:creationId xmlns:a16="http://schemas.microsoft.com/office/drawing/2014/main" id="{3159D5B0-9044-DEA6-F477-FAB61C4D234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52828" y="2189968"/>
            <a:ext cx="4807026" cy="2864186"/>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Afbeelding met tekst, persoon&#10;&#10;Automatisch gegenereerde beschrijving">
            <a:extLst>
              <a:ext uri="{FF2B5EF4-FFF2-40B4-BE49-F238E27FC236}">
                <a16:creationId xmlns:a16="http://schemas.microsoft.com/office/drawing/2014/main" id="{DA1B21A6-7B4A-C5C9-514F-3075E71335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24958" y="2159394"/>
            <a:ext cx="3284468" cy="4097482"/>
          </a:xfrm>
          <a:prstGeom prst="rect">
            <a:avLst/>
          </a:prstGeom>
        </p:spPr>
      </p:pic>
      <p:pic>
        <p:nvPicPr>
          <p:cNvPr id="12" name="Afbeelding 11" descr="Afbeelding met tekst, persoon, donker, staren&#10;&#10;Automatisch gegenereerde beschrijving">
            <a:extLst>
              <a:ext uri="{FF2B5EF4-FFF2-40B4-BE49-F238E27FC236}">
                <a16:creationId xmlns:a16="http://schemas.microsoft.com/office/drawing/2014/main" id="{16FF8119-E0A0-12B4-18EE-D861CB196B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16590" y="2689580"/>
            <a:ext cx="2687196" cy="3037109"/>
          </a:xfrm>
          <a:prstGeom prst="rect">
            <a:avLst/>
          </a:prstGeom>
        </p:spPr>
      </p:pic>
      <p:sp>
        <p:nvSpPr>
          <p:cNvPr id="14" name="Titel 1">
            <a:extLst>
              <a:ext uri="{FF2B5EF4-FFF2-40B4-BE49-F238E27FC236}">
                <a16:creationId xmlns:a16="http://schemas.microsoft.com/office/drawing/2014/main" id="{F314C55B-DE2F-0816-5738-238885998FBE}"/>
              </a:ext>
            </a:extLst>
          </p:cNvPr>
          <p:cNvSpPr txBox="1">
            <a:spLocks/>
          </p:cNvSpPr>
          <p:nvPr/>
        </p:nvSpPr>
        <p:spPr>
          <a:xfrm rot="20542873">
            <a:off x="5482547" y="3388051"/>
            <a:ext cx="48206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920"/>
              </a:lnSpc>
            </a:pPr>
            <a:r>
              <a:rPr lang="nl-NL" sz="5400" b="1" dirty="0">
                <a:solidFill>
                  <a:schemeClr val="bg1"/>
                </a:solidFill>
                <a:latin typeface="Calibri" panose="020F0502020204030204" pitchFamily="34" charset="0"/>
                <a:cs typeface="Calibri" panose="020F0502020204030204" pitchFamily="34" charset="0"/>
              </a:rPr>
              <a:t>ZONDEBOKKEN</a:t>
            </a:r>
            <a:endParaRPr lang="nl-NL" sz="5400" b="1" i="1" dirty="0">
              <a:solidFill>
                <a:schemeClr val="bg1"/>
              </a:solidFill>
              <a:latin typeface="Calibri" panose="020F0502020204030204" pitchFamily="34" charset="0"/>
              <a:cs typeface="Calibri" panose="020F0502020204030204" pitchFamily="34" charset="0"/>
            </a:endParaRPr>
          </a:p>
        </p:txBody>
      </p:sp>
      <p:sp>
        <p:nvSpPr>
          <p:cNvPr id="15" name="Ondertitel 2">
            <a:extLst>
              <a:ext uri="{FF2B5EF4-FFF2-40B4-BE49-F238E27FC236}">
                <a16:creationId xmlns:a16="http://schemas.microsoft.com/office/drawing/2014/main" id="{08B9067E-989F-6305-F96E-12AB491E4716}"/>
              </a:ext>
            </a:extLst>
          </p:cNvPr>
          <p:cNvSpPr txBox="1">
            <a:spLocks/>
          </p:cNvSpPr>
          <p:nvPr/>
        </p:nvSpPr>
        <p:spPr>
          <a:xfrm>
            <a:off x="4056305" y="5860615"/>
            <a:ext cx="3159743" cy="5752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latin typeface="Calibri" panose="020F0502020204030204" pitchFamily="34" charset="0"/>
                <a:cs typeface="Calibri" panose="020F0502020204030204" pitchFamily="34" charset="0"/>
              </a:rPr>
              <a:t>Johan en Cornelis de Witt</a:t>
            </a:r>
          </a:p>
        </p:txBody>
      </p:sp>
    </p:spTree>
    <p:extLst>
      <p:ext uri="{BB962C8B-B14F-4D97-AF65-F5344CB8AC3E}">
        <p14:creationId xmlns:p14="http://schemas.microsoft.com/office/powerpoint/2010/main" val="93238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38199" y="800780"/>
            <a:ext cx="7935687" cy="1325563"/>
          </a:xfrm>
        </p:spPr>
        <p:txBody>
          <a:bodyPr>
            <a:normAutofit/>
          </a:bodyPr>
          <a:lstStyle/>
          <a:p>
            <a:pPr>
              <a:lnSpc>
                <a:spcPts val="3920"/>
              </a:lnSpc>
            </a:pPr>
            <a:r>
              <a:rPr lang="nl-NL" sz="3600" b="1" dirty="0">
                <a:latin typeface="Calibri" panose="020F0502020204030204" pitchFamily="34" charset="0"/>
                <a:cs typeface="Calibri" panose="020F0502020204030204" pitchFamily="34" charset="0"/>
              </a:rPr>
              <a:t>Pamflettenoorlog</a:t>
            </a:r>
            <a:br>
              <a:rPr lang="nl-NL" sz="3600" b="1" dirty="0">
                <a:latin typeface="Calibri" panose="020F0502020204030204" pitchFamily="34" charset="0"/>
                <a:cs typeface="Calibri" panose="020F0502020204030204" pitchFamily="34" charset="0"/>
              </a:rPr>
            </a:br>
            <a:r>
              <a:rPr lang="nl-NL" sz="3600" b="1" i="1" dirty="0">
                <a:latin typeface="Calibri" panose="020F0502020204030204" pitchFamily="34" charset="0"/>
                <a:cs typeface="Calibri" panose="020F0502020204030204" pitchFamily="34" charset="0"/>
              </a:rPr>
              <a:t>Beschuldigingen en complottheorieën</a:t>
            </a: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pic>
        <p:nvPicPr>
          <p:cNvPr id="8" name="Afbeelding 7">
            <a:extLst>
              <a:ext uri="{FF2B5EF4-FFF2-40B4-BE49-F238E27FC236}">
                <a16:creationId xmlns:a16="http://schemas.microsoft.com/office/drawing/2014/main" id="{11950944-B50E-4446-B23F-046C9028901B}"/>
              </a:ext>
            </a:extLst>
          </p:cNvPr>
          <p:cNvPicPr>
            <a:picLocks noChangeAspect="1"/>
          </p:cNvPicPr>
          <p:nvPr/>
        </p:nvPicPr>
        <p:blipFill>
          <a:blip r:embed="rId4"/>
          <a:stretch>
            <a:fillRect/>
          </a:stretch>
        </p:blipFill>
        <p:spPr>
          <a:xfrm>
            <a:off x="7785100" y="-86746"/>
            <a:ext cx="3568700" cy="4140200"/>
          </a:xfrm>
          <a:prstGeom prst="rect">
            <a:avLst/>
          </a:prstGeom>
        </p:spPr>
      </p:pic>
      <p:pic>
        <p:nvPicPr>
          <p:cNvPr id="5" name="Afbeelding 4">
            <a:extLst>
              <a:ext uri="{FF2B5EF4-FFF2-40B4-BE49-F238E27FC236}">
                <a16:creationId xmlns:a16="http://schemas.microsoft.com/office/drawing/2014/main" id="{221EEAD3-7497-67D6-AE38-67A7BBF1D76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6435" y="2412782"/>
            <a:ext cx="5607584" cy="3808924"/>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ED39948F-34FC-1095-29AC-29466B7F28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763372">
            <a:off x="6044815" y="2883471"/>
            <a:ext cx="3855767" cy="6004255"/>
          </a:xfrm>
          <a:prstGeom prst="rect">
            <a:avLst/>
          </a:prstGeom>
        </p:spPr>
      </p:pic>
    </p:spTree>
    <p:extLst>
      <p:ext uri="{BB962C8B-B14F-4D97-AF65-F5344CB8AC3E}">
        <p14:creationId xmlns:p14="http://schemas.microsoft.com/office/powerpoint/2010/main" val="1274326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E22E1-E916-A049-9BB4-CF4EED034189}"/>
              </a:ext>
            </a:extLst>
          </p:cNvPr>
          <p:cNvSpPr>
            <a:spLocks noGrp="1"/>
          </p:cNvSpPr>
          <p:nvPr>
            <p:ph type="title"/>
          </p:nvPr>
        </p:nvSpPr>
        <p:spPr>
          <a:xfrm>
            <a:off x="838199" y="800780"/>
            <a:ext cx="7935687" cy="1325563"/>
          </a:xfrm>
        </p:spPr>
        <p:txBody>
          <a:bodyPr>
            <a:normAutofit/>
          </a:bodyPr>
          <a:lstStyle/>
          <a:p>
            <a:pPr>
              <a:lnSpc>
                <a:spcPts val="3920"/>
              </a:lnSpc>
            </a:pPr>
            <a:r>
              <a:rPr lang="nl-NL" sz="3600" b="1" dirty="0">
                <a:latin typeface="Calibri" panose="020F0502020204030204" pitchFamily="34" charset="0"/>
                <a:cs typeface="Calibri" panose="020F0502020204030204" pitchFamily="34" charset="0"/>
              </a:rPr>
              <a:t>Brute moord</a:t>
            </a:r>
            <a:br>
              <a:rPr lang="nl-NL" sz="3600" b="1" dirty="0">
                <a:latin typeface="Calibri" panose="020F0502020204030204" pitchFamily="34" charset="0"/>
                <a:cs typeface="Calibri" panose="020F0502020204030204" pitchFamily="34" charset="0"/>
              </a:rPr>
            </a:br>
            <a:r>
              <a:rPr lang="nl-NL" sz="3600" b="1" i="1" dirty="0">
                <a:latin typeface="Calibri" panose="020F0502020204030204" pitchFamily="34" charset="0"/>
                <a:cs typeface="Calibri" panose="020F0502020204030204" pitchFamily="34" charset="0"/>
              </a:rPr>
              <a:t>De broers De Witt komen om het leven</a:t>
            </a:r>
          </a:p>
        </p:txBody>
      </p:sp>
      <p:pic>
        <p:nvPicPr>
          <p:cNvPr id="4" name="Afbeelding 3">
            <a:extLst>
              <a:ext uri="{FF2B5EF4-FFF2-40B4-BE49-F238E27FC236}">
                <a16:creationId xmlns:a16="http://schemas.microsoft.com/office/drawing/2014/main" id="{25360DEC-4858-CB45-A059-C5F2245950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0740" y="5355771"/>
            <a:ext cx="1491551" cy="1240971"/>
          </a:xfrm>
          <a:prstGeom prst="rect">
            <a:avLst/>
          </a:prstGeom>
        </p:spPr>
      </p:pic>
      <p:pic>
        <p:nvPicPr>
          <p:cNvPr id="8" name="Afbeelding 7">
            <a:extLst>
              <a:ext uri="{FF2B5EF4-FFF2-40B4-BE49-F238E27FC236}">
                <a16:creationId xmlns:a16="http://schemas.microsoft.com/office/drawing/2014/main" id="{11950944-B50E-4446-B23F-046C9028901B}"/>
              </a:ext>
            </a:extLst>
          </p:cNvPr>
          <p:cNvPicPr>
            <a:picLocks noChangeAspect="1"/>
          </p:cNvPicPr>
          <p:nvPr/>
        </p:nvPicPr>
        <p:blipFill>
          <a:blip r:embed="rId4"/>
          <a:stretch>
            <a:fillRect/>
          </a:stretch>
        </p:blipFill>
        <p:spPr>
          <a:xfrm>
            <a:off x="7785100" y="-86746"/>
            <a:ext cx="3568700" cy="4140200"/>
          </a:xfrm>
          <a:prstGeom prst="rect">
            <a:avLst/>
          </a:prstGeom>
        </p:spPr>
      </p:pic>
      <p:sp>
        <p:nvSpPr>
          <p:cNvPr id="6" name="Ondertitel 2">
            <a:extLst>
              <a:ext uri="{FF2B5EF4-FFF2-40B4-BE49-F238E27FC236}">
                <a16:creationId xmlns:a16="http://schemas.microsoft.com/office/drawing/2014/main" id="{4A572454-173C-A875-8F76-999475D77143}"/>
              </a:ext>
            </a:extLst>
          </p:cNvPr>
          <p:cNvSpPr txBox="1">
            <a:spLocks/>
          </p:cNvSpPr>
          <p:nvPr/>
        </p:nvSpPr>
        <p:spPr>
          <a:xfrm>
            <a:off x="6613828" y="3307273"/>
            <a:ext cx="35687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latin typeface="Calibri" panose="020F0502020204030204" pitchFamily="34" charset="0"/>
                <a:cs typeface="Calibri" panose="020F0502020204030204" pitchFamily="34" charset="0"/>
              </a:rPr>
              <a:t>Link naar de schoolfilm</a:t>
            </a:r>
          </a:p>
        </p:txBody>
      </p:sp>
      <p:pic>
        <p:nvPicPr>
          <p:cNvPr id="7" name="Afbeelding 6" descr="Afbeelding met tekst, giraf, buiten&#10;&#10;Automatisch gegenereerde beschrijving">
            <a:extLst>
              <a:ext uri="{FF2B5EF4-FFF2-40B4-BE49-F238E27FC236}">
                <a16:creationId xmlns:a16="http://schemas.microsoft.com/office/drawing/2014/main" id="{CB0911EF-994A-5BAB-BD83-C745FB61FCE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8961" y="2213089"/>
            <a:ext cx="5466655" cy="3844131"/>
          </a:xfrm>
          <a:prstGeom prst="rect">
            <a:avLst/>
          </a:prstGeom>
        </p:spPr>
      </p:pic>
    </p:spTree>
    <p:extLst>
      <p:ext uri="{BB962C8B-B14F-4D97-AF65-F5344CB8AC3E}">
        <p14:creationId xmlns:p14="http://schemas.microsoft.com/office/powerpoint/2010/main" val="261970667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FB0712644C544AD6AE45B29582B77" ma:contentTypeVersion="13" ma:contentTypeDescription="Een nieuw document maken." ma:contentTypeScope="" ma:versionID="a975743bfe441d09af49bbb813c69cfa">
  <xsd:schema xmlns:xsd="http://www.w3.org/2001/XMLSchema" xmlns:xs="http://www.w3.org/2001/XMLSchema" xmlns:p="http://schemas.microsoft.com/office/2006/metadata/properties" xmlns:ns2="55119713-d942-4950-8994-6f54182c414a" xmlns:ns3="7c4ace46-dd00-42d5-8687-9c4942e98274" targetNamespace="http://schemas.microsoft.com/office/2006/metadata/properties" ma:root="true" ma:fieldsID="d84f187575d46e4a828c93ec41bae696" ns2:_="" ns3:_="">
    <xsd:import namespace="55119713-d942-4950-8994-6f54182c414a"/>
    <xsd:import namespace="7c4ace46-dd00-42d5-8687-9c4942e9827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19713-d942-4950-8994-6f54182c414a"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4ace46-dd00-42d5-8687-9c4942e9827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F4C4B3-3EDA-4E03-AE7C-4B5DAC455B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119713-d942-4950-8994-6f54182c414a"/>
    <ds:schemaRef ds:uri="7c4ace46-dd00-42d5-8687-9c4942e982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1E0138-3F96-484A-9A5B-4948D5A3CDD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AFF384D-51BB-4E53-AAC0-40AEDF1512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859</TotalTime>
  <Words>1578</Words>
  <Application>Microsoft Office PowerPoint</Application>
  <PresentationFormat>Breedbeeld</PresentationFormat>
  <Paragraphs>92</Paragraphs>
  <Slides>13</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Franklin Gothic Book</vt:lpstr>
      <vt:lpstr>Franklin Gothic Medium</vt:lpstr>
      <vt:lpstr>Libre Franklin</vt:lpstr>
      <vt:lpstr>Kantoorthema</vt:lpstr>
      <vt:lpstr>Rampjaar vol fake news Wat kun je geloven tijdens een crisis?</vt:lpstr>
      <vt:lpstr>Welke bronnen vind jij betrouwbaar? </vt:lpstr>
      <vt:lpstr>Een stinkendrijk landje geregeerd door burgers </vt:lpstr>
      <vt:lpstr>Johan de Witt of prins Willem van Oranje Wie is de baas? Regent of vorst?</vt:lpstr>
      <vt:lpstr>Aanval van vier kanten Twee koningen en twee bisschoppen</vt:lpstr>
      <vt:lpstr>PowerPoint-presentatie</vt:lpstr>
      <vt:lpstr>Paniek Redeloos, radeloos en reddeloos</vt:lpstr>
      <vt:lpstr>Pamflettenoorlog Beschuldigingen en complottheorieën</vt:lpstr>
      <vt:lpstr>Brute moord De broers De Witt komen om het leven</vt:lpstr>
      <vt:lpstr>@johandewitt1672 op Twitter Wat kun je wel en niet geloven?</vt:lpstr>
      <vt:lpstr>@johandewitt1672 op Twitter Wat kun je wel en niet geloven?</vt:lpstr>
      <vt:lpstr>Rampjaar vol fake news Hoe sterk sta jij in je schoenen?</vt:lpstr>
      <vt:lpstr>Jong in het Rampjaar 1672 door de ogen van Jan en Marieke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Haags Historisch Museum Vernieuwt</dc:title>
  <dc:creator>Reinier Hamel</dc:creator>
  <cp:lastModifiedBy>Robert van Herk</cp:lastModifiedBy>
  <cp:revision>13</cp:revision>
  <dcterms:created xsi:type="dcterms:W3CDTF">2022-03-23T08:11:20Z</dcterms:created>
  <dcterms:modified xsi:type="dcterms:W3CDTF">2022-08-25T16:00:34Z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0x010100480FB0712644C544AD6AE45B29582B77</vt:lpwstr>
  </property>
</Properties>
</file>