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7" r:id="rId6"/>
    <p:sldId id="260" r:id="rId7"/>
    <p:sldId id="261" r:id="rId8"/>
    <p:sldId id="259" r:id="rId9"/>
    <p:sldId id="258" r:id="rId10"/>
    <p:sldId id="262" r:id="rId11"/>
    <p:sldId id="263" r:id="rId12"/>
    <p:sldId id="264" r:id="rId13"/>
    <p:sldId id="26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935" autoAdjust="0"/>
  </p:normalViewPr>
  <p:slideViewPr>
    <p:cSldViewPr snapToGrid="0" snapToObjects="1">
      <p:cViewPr varScale="1">
        <p:scale>
          <a:sx n="87" d="100"/>
          <a:sy n="87" d="100"/>
        </p:scale>
        <p:origin x="147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6EEF2-6D7E-4142-9D12-2BC1C2D5B3C3}" type="datetimeFigureOut">
              <a:rPr lang="nl-NL" smtClean="0"/>
              <a:t>26-8-2022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57DDD-ACE1-9D41-8CE2-4837FF7C92C7}" type="slidenum">
              <a:rPr lang="nl-NL" smtClean="0"/>
              <a:t>‹nr.›</a:t>
            </a:fld>
            <a:endParaRPr lang="nl-NL"/>
          </a:p>
        </p:txBody>
      </p:sp>
    </p:spTree>
    <p:extLst>
      <p:ext uri="{BB962C8B-B14F-4D97-AF65-F5344CB8AC3E}">
        <p14:creationId xmlns:p14="http://schemas.microsoft.com/office/powerpoint/2010/main" val="110139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In het Rampjaar blijkt dat de voorloper van ons land, de succesvolle Republiek der Zeven Verenigde Nederlanden, weinig vrienden heeft, maar des te meer vijanden. Alles gaat mis.</a:t>
            </a:r>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1</a:t>
            </a:fld>
            <a:endParaRPr lang="nl-NL"/>
          </a:p>
        </p:txBody>
      </p:sp>
    </p:spTree>
    <p:extLst>
      <p:ext uri="{BB962C8B-B14F-4D97-AF65-F5344CB8AC3E}">
        <p14:creationId xmlns:p14="http://schemas.microsoft.com/office/powerpoint/2010/main" val="67621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57DDD-ACE1-9D41-8CE2-4837FF7C92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5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Januari 1672. Het gaat goed met de Republiek der Zeven Verenigde Nederlanden. In de afgelopen twintig jaar is het kleine protestantse staatje uitgegroeid tot een maritieme supermacht. De handel op zee bloeit en vijanden worden militair of via verdragen in toom gehouden. En dat alles onder leiding van een gewone burger: Johan de Witt, raadpensionaris van Holland. Een soort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ministerpresident</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jonge prins Willem van Oranje staat te trappelen om stadhouder worden, een invloedrijke functie. Maar de regenten onder leiding van De Witt regelen hun zaakjes liever zelf, zonder een Oranje. Dat is wat hun betreft de ‘Ware Vrijheid.’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Voorkennis: </a:t>
            </a:r>
            <a:r>
              <a:rPr lang="nl-NL" sz="1800" dirty="0">
                <a:effectLst/>
                <a:latin typeface="Calibri" panose="020F0502020204030204" pitchFamily="34" charset="0"/>
                <a:ea typeface="Calibri" panose="020F0502020204030204" pitchFamily="34" charset="0"/>
                <a:cs typeface="Times New Roman" panose="02020603050405020304" pitchFamily="18" charset="0"/>
              </a:rPr>
              <a:t>het Rampjaar speelt in de Gouden Eeuw. Wat weten de kinderen over deze eeuw?</a:t>
            </a: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Kijkvraag:</a:t>
            </a:r>
            <a:r>
              <a:rPr lang="nl-NL" sz="1800" dirty="0">
                <a:effectLst/>
                <a:latin typeface="Calibri" panose="020F0502020204030204" pitchFamily="34" charset="0"/>
                <a:ea typeface="Calibri" panose="020F0502020204030204" pitchFamily="34" charset="0"/>
                <a:cs typeface="Times New Roman" panose="02020603050405020304" pitchFamily="18" charset="0"/>
              </a:rPr>
              <a:t> Was de Gouden Eeuw voor iedereen een rijke eeuw? Op het schilderij van Jan Steen zien we de burgemeester van Delft met zijn dochter. Rechts een bedelende vrouw met haar zoontje.</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2</a:t>
            </a:fld>
            <a:endParaRPr lang="nl-NL"/>
          </a:p>
        </p:txBody>
      </p:sp>
    </p:spTree>
    <p:extLst>
      <p:ext uri="{BB962C8B-B14F-4D97-AF65-F5344CB8AC3E}">
        <p14:creationId xmlns:p14="http://schemas.microsoft.com/office/powerpoint/2010/main" val="134674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1650 sterft stadhouder Willem II op jonge leeftijd. Een week later wordt zijn enige zoon geboren, Willem III. De Staten-Generaal (de regering van de Republiek) besluiten om geen nieuwe bevelhebber (kapitein-generaal) te benoemen en om het stadhouderschap voor de provincie Holland af te schaffen. Regeren kunnen de regenten zelf wel, vinden zij, en het liefst zonder Oranjes. Een bevelhebber leidt het leger en heeft belang bij oorlog. Het machtige Holland streeft juist naar vrede; dat is goed voor de handel. Dure oorlogen worden hooguit gevoerd om handelsbelangen veilig te stellen.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gaat de Republiek zonder Oranjes voor de wind. Johan de Witt (links), raadpensionaris van Holland, weet de Republiek kundig te leiden. Dat roept afgunst op bij de buurlanden. Ondertussen hoopt prins Willem III (rechts) op betere tijden.</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3</a:t>
            </a:fld>
            <a:endParaRPr lang="nl-NL"/>
          </a:p>
        </p:txBody>
      </p:sp>
    </p:spTree>
    <p:extLst>
      <p:ext uri="{BB962C8B-B14F-4D97-AF65-F5344CB8AC3E}">
        <p14:creationId xmlns:p14="http://schemas.microsoft.com/office/powerpoint/2010/main" val="127430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machtige Frankrijk roert zich. Koning Lodewijk XIV aast op de Spaanse Nederlanden (wat nu België is) en dreigt het machtsevenwicht in Europa te verstoren. Johan de Witt sluit in 1667 een verbond met Engeland en Zweden om Frankrijk in te tomen, de Triple Alliantie.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het geheime verdrag van Dover gooien de koning van Engeland en Frankrijk het drie jaar later echter op een akkoordje. Ze zullen de Republiek gezamenlijk aanvallen. Frankrijk wil gebiedsuitbreiding. Engeland wil de zeehandel domineren. Wat er overblijft van de Republiek moet door een Oranje worden bestuurd. Een land geregeerd door burgers is immers ondenkbaar.</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4</a:t>
            </a:fld>
            <a:endParaRPr lang="nl-NL"/>
          </a:p>
        </p:txBody>
      </p:sp>
    </p:spTree>
    <p:extLst>
      <p:ext uri="{BB962C8B-B14F-4D97-AF65-F5344CB8AC3E}">
        <p14:creationId xmlns:p14="http://schemas.microsoft.com/office/powerpoint/2010/main" val="418491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maart vallen Engelse oorlogsschepen de Nederlandse handelsvloot uit Smyrna aan. Niet veel later verklaart Engeland de Republiek de oorlog. Frankrijk volgt. Met een leger van 120.000 man trekt Lodewijk de Republiek binnen.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door Michiel de Ruyter gewonnen zeeslag bij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Solebay</a:t>
            </a:r>
            <a:r>
              <a:rPr lang="nl-NL" sz="1800" dirty="0">
                <a:effectLst/>
                <a:latin typeface="Calibri" panose="020F0502020204030204" pitchFamily="34" charset="0"/>
                <a:ea typeface="Calibri" panose="020F0502020204030204" pitchFamily="34" charset="0"/>
                <a:cs typeface="Times New Roman" panose="02020603050405020304" pitchFamily="18" charset="0"/>
              </a:rPr>
              <a:t> is slechts een klein lichtpuntje. Het landleger van de Republiek is geen partij voor de legers uit Frankrijk, Münster en Keulen. De waterlinie voorkomt een nog grotere ramp: in juli weten de ondergelopen polders de opmars van het Franse leger te stuiten.</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5</a:t>
            </a:fld>
            <a:endParaRPr lang="nl-NL"/>
          </a:p>
        </p:txBody>
      </p:sp>
    </p:spTree>
    <p:extLst>
      <p:ext uri="{BB962C8B-B14F-4D97-AF65-F5344CB8AC3E}">
        <p14:creationId xmlns:p14="http://schemas.microsoft.com/office/powerpoint/2010/main" val="157335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Republiek heeft een sterke marine, maar het landleger is verwaarloosd. De Staten-Generaal besluiten in 1672 alsnog in het leger te investeren. In het buitenland wordt gezocht naar bondgenoten. Maar de oorlog komt te snel.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volk begint te morren. In februari wordt prins Willem daarom tot kapitein-generaal van het landleger benoemd. Slechts voor één veldtocht, maar toch: dit is waar het volk naar snakt. Als in april de oorlog uitbreekt en Franse en Duitse soldaten het land met veel geweld overrompelen, wordt de roep om de prins tot blijvend bevelhebber en weldra ook tot stadhouder van Holland te benoemen, luider en luider.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ware pamflettenoorlog breekt uit, waarbij vooral de kant van de prins wordt gekozen. Johan de Witt en zijn broer Cornelis, die samen met Michiel de Ruyter de vloot leidt, krijgen de schuld van alle ellende.</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0" i="0" dirty="0">
                <a:solidFill>
                  <a:srgbClr val="222222"/>
                </a:solidFill>
                <a:effectLst/>
                <a:latin typeface="Libre Franklin" pitchFamily="2" charset="0"/>
              </a:rPr>
              <a:t>Nog steeds zeggen we: in 1672 is het volk redeloos, de regering radeloos en het land reddeloos.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6</a:t>
            </a:fld>
            <a:endParaRPr lang="nl-NL"/>
          </a:p>
        </p:txBody>
      </p:sp>
    </p:spTree>
    <p:extLst>
      <p:ext uri="{BB962C8B-B14F-4D97-AF65-F5344CB8AC3E}">
        <p14:creationId xmlns:p14="http://schemas.microsoft.com/office/powerpoint/2010/main" val="4060538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Terwijl het Franse offensief vastloopt op de waterlinie, woedt de binnenlandse pamflettenoorlog voort. Er worden meer dan een miljoen van dit soort ‘posters’ en ‘krantjes’ gedrukt. Alle tegenslagen worden in de schoenen van de regenten, met name de gebroeders De Witt, geschoven. Had Johan immers niet het landleger verwaarloosd, geld achterovergedrukt en het land verkwanseld aan Frankrijk? De wildste geruchten worden geloofd. Alleen een Oranje kan het land redden, vinden velen. Maar dan moet hij wel eerst tot stadhouder worden benoemd. Iets wat Johan de Witt al jaren probeert te voorkomen.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Zelfs als de prins op 4 juli dan eindelijk tot stadhouder wordt benoemd, duurt de lastercampagne voort. Een stortvloed van gedrukte feiten, fabels, complotten en geruchten loopt uit op een afschuwelijke moordpartij.</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Vraag: </a:t>
            </a:r>
            <a:r>
              <a:rPr lang="nl-NL" sz="1800" b="0" dirty="0">
                <a:effectLst/>
                <a:latin typeface="Calibri" panose="020F0502020204030204" pitchFamily="34" charset="0"/>
                <a:ea typeface="Calibri" panose="020F0502020204030204" pitchFamily="34" charset="0"/>
                <a:cs typeface="Times New Roman" panose="02020603050405020304" pitchFamily="18" charset="0"/>
              </a:rPr>
              <a:t>Zouden de kinderen zulke pamfletten geloven? Hoe weet je of je ‘berichten’ echt kunt vertrouwen?</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7</a:t>
            </a:fld>
            <a:endParaRPr lang="nl-NL"/>
          </a:p>
        </p:txBody>
      </p:sp>
    </p:spTree>
    <p:extLst>
      <p:ext uri="{BB962C8B-B14F-4D97-AF65-F5344CB8AC3E}">
        <p14:creationId xmlns:p14="http://schemas.microsoft.com/office/powerpoint/2010/main" val="133884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Cornelis de Witt wordt 24 juli gearresteerd. Hij zou een zekere Willem Tichelaar gevraagd hebben de prins te vermoorden. Cornelis wordt opgesloten in de Gevangenpoort. Ook onder marteling ontkent hij alles. Toch wordt hij op 20 augustus veroordeeld tot verbanning. Johan de Witt komt zijn broer ophalen uit de Gevangenpoort, maar de broers kunnen het gebouw niet meer verlaten. Een woedende menigte heeft zich rond de Gevangenpoort verzameld.</a:t>
            </a:r>
          </a:p>
          <a:p>
            <a:r>
              <a:rPr lang="nl-NL" sz="1800" dirty="0">
                <a:effectLst/>
                <a:latin typeface="Calibri" panose="020F0502020204030204" pitchFamily="34" charset="0"/>
                <a:cs typeface="Times New Roman" panose="02020603050405020304" pitchFamily="18" charset="0"/>
              </a:rPr>
              <a:t>Aan het einde van de middag worden de broers naar buiten gesleurd en vermoord.</a:t>
            </a:r>
          </a:p>
          <a:p>
            <a:endParaRPr lang="nl-NL" sz="1800" dirty="0">
              <a:effectLst/>
              <a:latin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cs typeface="Times New Roman" panose="02020603050405020304" pitchFamily="18" charset="0"/>
              </a:rPr>
              <a:t>Kijkvraag bij de film: </a:t>
            </a:r>
            <a:r>
              <a:rPr lang="nl-NL" sz="1800" b="0" dirty="0">
                <a:effectLst/>
                <a:latin typeface="Calibri" panose="020F0502020204030204" pitchFamily="34" charset="0"/>
                <a:cs typeface="Times New Roman" panose="02020603050405020304" pitchFamily="18" charset="0"/>
              </a:rPr>
              <a:t>Waar worden de broers van beschuldigd? Zien de kinderen overtuigend bewijs dat de broers iets hebben misdaan?</a:t>
            </a:r>
            <a:endParaRPr lang="nl-NL" b="1"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8</a:t>
            </a:fld>
            <a:endParaRPr lang="nl-NL"/>
          </a:p>
        </p:txBody>
      </p:sp>
    </p:spTree>
    <p:extLst>
      <p:ext uri="{BB962C8B-B14F-4D97-AF65-F5344CB8AC3E}">
        <p14:creationId xmlns:p14="http://schemas.microsoft.com/office/powerpoint/2010/main" val="328819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het bezoek aan het museum ontdekken de kinderen hoe Jan en Marieke het Rampjaar hebben beleefd. Jans ouders steunden Johan de Witt, </a:t>
            </a:r>
            <a:r>
              <a:rPr lang="nl-NL" dirty="0" err="1"/>
              <a:t>Marieke’s</a:t>
            </a:r>
            <a:r>
              <a:rPr lang="nl-NL" dirty="0"/>
              <a:t> ouders waren prinsgezind. Waarom dachten deze families zo anders? En wat was de rol van fake </a:t>
            </a:r>
            <a:r>
              <a:rPr lang="nl-NL" dirty="0" err="1"/>
              <a:t>news</a:t>
            </a:r>
            <a:r>
              <a:rPr lang="nl-NL" dirty="0"/>
              <a:t>?</a:t>
            </a:r>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9</a:t>
            </a:fld>
            <a:endParaRPr lang="nl-NL"/>
          </a:p>
        </p:txBody>
      </p:sp>
    </p:spTree>
    <p:extLst>
      <p:ext uri="{BB962C8B-B14F-4D97-AF65-F5344CB8AC3E}">
        <p14:creationId xmlns:p14="http://schemas.microsoft.com/office/powerpoint/2010/main" val="70413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FADC-52D1-024F-A43D-20BCF08AAB46}"/>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D7FABEE3-DDDB-8B49-922B-A9DC1A523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3CBD93E-7B5C-C345-A76F-A776DC4A755E}"/>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5" name="Tijdelijke aanduiding voor voettekst 4">
            <a:extLst>
              <a:ext uri="{FF2B5EF4-FFF2-40B4-BE49-F238E27FC236}">
                <a16:creationId xmlns:a16="http://schemas.microsoft.com/office/drawing/2014/main" id="{74F79820-6355-6849-8BA1-CE7C70ED21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41130A-386B-CE48-AA07-64E6F505D16A}"/>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22010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BB927-A433-BB4C-9D2A-367112D9C7C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83C5F61-86EB-374A-A664-8AEC70C156A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0D1A06-0D31-DC42-BF59-039538C700B3}"/>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5" name="Tijdelijke aanduiding voor voettekst 4">
            <a:extLst>
              <a:ext uri="{FF2B5EF4-FFF2-40B4-BE49-F238E27FC236}">
                <a16:creationId xmlns:a16="http://schemas.microsoft.com/office/drawing/2014/main" id="{04F1D4EC-E9CD-D54D-A862-B06D5C5B57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169315-3584-444A-9D6C-7A457B9E3C9A}"/>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6607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FB91145-6871-9646-8363-83F303D8DCE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E206D17-1EAC-5041-8943-943E7CB7E51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7AEB17-FF0F-774E-8400-A6209B332270}"/>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5" name="Tijdelijke aanduiding voor voettekst 4">
            <a:extLst>
              <a:ext uri="{FF2B5EF4-FFF2-40B4-BE49-F238E27FC236}">
                <a16:creationId xmlns:a16="http://schemas.microsoft.com/office/drawing/2014/main" id="{2DBED4A9-1396-0C4A-8330-44AF628D3F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EB7980-3586-184D-871B-07D89766D602}"/>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71742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88712-0DCD-954D-B74B-E5C0C3448D69}"/>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A0C37098-7267-7349-9614-8E8F60311696}"/>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F748335-CEDF-5146-B0CB-3202FEFD2749}"/>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5" name="Tijdelijke aanduiding voor voettekst 4">
            <a:extLst>
              <a:ext uri="{FF2B5EF4-FFF2-40B4-BE49-F238E27FC236}">
                <a16:creationId xmlns:a16="http://schemas.microsoft.com/office/drawing/2014/main" id="{65C4F81E-D0F8-8945-9197-CA057A9C49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6BE6C8-2C04-204A-AB0C-BEAD19003728}"/>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82186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ED6BA-6CF4-BE49-AB3D-C24C3F481C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F426690-DB1A-544D-B1AE-8FFD96A03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C96561-B247-2A46-94A6-399C03A9C081}"/>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5" name="Tijdelijke aanduiding voor voettekst 4">
            <a:extLst>
              <a:ext uri="{FF2B5EF4-FFF2-40B4-BE49-F238E27FC236}">
                <a16:creationId xmlns:a16="http://schemas.microsoft.com/office/drawing/2014/main" id="{EEC61231-94DE-2147-9117-F4628FAED8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EFC828-BF71-F64B-A6BF-5499D5C16A58}"/>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89813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36969-17B4-A44E-B60E-B2EEF63F56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E9A605B-179F-3246-850F-1A6B33F8375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5817B7-5447-7142-B95B-C7C12A7365C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03B0CF-5719-B14E-A195-8BB60B97F818}"/>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6" name="Tijdelijke aanduiding voor voettekst 5">
            <a:extLst>
              <a:ext uri="{FF2B5EF4-FFF2-40B4-BE49-F238E27FC236}">
                <a16:creationId xmlns:a16="http://schemas.microsoft.com/office/drawing/2014/main" id="{F38EBE48-E86F-9F4E-86A6-73A6E8BEE5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608476E-DB58-0C4B-BD87-929FBD68946D}"/>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981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F26B1-2686-6D43-9355-B034727CE8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D9C25BF-926E-4044-B900-6853E09E6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FD6609E-A8D1-F944-9D42-E3F29F5F15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7FA62C8-8D19-9644-92F2-0509F053E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45DB29-5D3B-E843-B954-4DEE7874B70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A15EDA4-9B34-9F47-ADC9-29CEC04E3886}"/>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8" name="Tijdelijke aanduiding voor voettekst 7">
            <a:extLst>
              <a:ext uri="{FF2B5EF4-FFF2-40B4-BE49-F238E27FC236}">
                <a16:creationId xmlns:a16="http://schemas.microsoft.com/office/drawing/2014/main" id="{9CFC7AF2-6185-9E4A-8E91-0BF68741B58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0EE5B1D-F2FC-B647-8761-0BA0F0129E39}"/>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197983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4BEAE-91D6-874F-B995-9A43BBB2A28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641F9E-C1C0-8A4C-923E-8F9588CD8E43}"/>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4" name="Tijdelijke aanduiding voor voettekst 3">
            <a:extLst>
              <a:ext uri="{FF2B5EF4-FFF2-40B4-BE49-F238E27FC236}">
                <a16:creationId xmlns:a16="http://schemas.microsoft.com/office/drawing/2014/main" id="{1676C003-BCB3-5D4D-86DD-DA528D0D40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F76698E-1771-5C43-B944-66CAE893D412}"/>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1493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171C35B-F29E-5B4A-8261-C2C4E310B51D}"/>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3" name="Tijdelijke aanduiding voor voettekst 2">
            <a:extLst>
              <a:ext uri="{FF2B5EF4-FFF2-40B4-BE49-F238E27FC236}">
                <a16:creationId xmlns:a16="http://schemas.microsoft.com/office/drawing/2014/main" id="{4C56C5EF-9BE5-904A-878E-5FD703B019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908364F-1661-5B4F-AD19-59B685E230CF}"/>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109388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FFA34-86C2-194E-8377-20802F0AD44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2536986-71E7-B244-90EE-2879A17F3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CCCE6E6-E22D-EE40-9597-0C0F36348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2294BF-C9EF-7440-9264-3023258338F3}"/>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6" name="Tijdelijke aanduiding voor voettekst 5">
            <a:extLst>
              <a:ext uri="{FF2B5EF4-FFF2-40B4-BE49-F238E27FC236}">
                <a16:creationId xmlns:a16="http://schemas.microsoft.com/office/drawing/2014/main" id="{DAE36F8D-1133-C748-9758-C3D6C4AC22A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54A55E-7D15-4B41-B50B-19559247902A}"/>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143627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97765-3D44-A040-85D3-25EDFD5A62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B325905-3364-984C-B211-505504C43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36867AC-0D3A-304A-9718-45DCB9AB4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310CB1-92D2-1B4A-9443-BB57A2FA49AE}"/>
              </a:ext>
            </a:extLst>
          </p:cNvPr>
          <p:cNvSpPr>
            <a:spLocks noGrp="1"/>
          </p:cNvSpPr>
          <p:nvPr>
            <p:ph type="dt" sz="half" idx="10"/>
          </p:nvPr>
        </p:nvSpPr>
        <p:spPr/>
        <p:txBody>
          <a:bodyPr/>
          <a:lstStyle/>
          <a:p>
            <a:fld id="{EC20C8AB-F1DA-3844-9A4B-3040C4715B65}" type="datetimeFigureOut">
              <a:rPr lang="nl-NL" smtClean="0"/>
              <a:t>26-8-2022</a:t>
            </a:fld>
            <a:endParaRPr lang="nl-NL"/>
          </a:p>
        </p:txBody>
      </p:sp>
      <p:sp>
        <p:nvSpPr>
          <p:cNvPr id="6" name="Tijdelijke aanduiding voor voettekst 5">
            <a:extLst>
              <a:ext uri="{FF2B5EF4-FFF2-40B4-BE49-F238E27FC236}">
                <a16:creationId xmlns:a16="http://schemas.microsoft.com/office/drawing/2014/main" id="{BEFB8A1D-F5AA-3443-8E2D-AE4E1AA87C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E917037-0492-1446-9EC8-9E3CBC2975D0}"/>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277003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8706753-9363-5649-ACA1-DB545F71B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596E352-CEF8-FB44-8006-A562ED6ED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C2F64E-DDDD-E442-87A9-E687B8E80C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0C8AB-F1DA-3844-9A4B-3040C4715B65}" type="datetimeFigureOut">
              <a:rPr lang="nl-NL" smtClean="0"/>
              <a:t>26-8-2022</a:t>
            </a:fld>
            <a:endParaRPr lang="nl-NL"/>
          </a:p>
        </p:txBody>
      </p:sp>
      <p:sp>
        <p:nvSpPr>
          <p:cNvPr id="5" name="Tijdelijke aanduiding voor voettekst 4">
            <a:extLst>
              <a:ext uri="{FF2B5EF4-FFF2-40B4-BE49-F238E27FC236}">
                <a16:creationId xmlns:a16="http://schemas.microsoft.com/office/drawing/2014/main" id="{A4898811-55AE-934B-AE43-1EB7CF265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5313B0-A189-0544-8E99-9B6C13F6D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08D46-DDFD-414E-9AA0-6975271F4A8B}" type="slidenum">
              <a:rPr lang="nl-NL" smtClean="0"/>
              <a:t>‹nr.›</a:t>
            </a:fld>
            <a:endParaRPr lang="nl-NL"/>
          </a:p>
        </p:txBody>
      </p:sp>
    </p:spTree>
    <p:extLst>
      <p:ext uri="{BB962C8B-B14F-4D97-AF65-F5344CB8AC3E}">
        <p14:creationId xmlns:p14="http://schemas.microsoft.com/office/powerpoint/2010/main" val="226124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93D76-1D8A-1544-98C0-3FEFD8822FF5}"/>
              </a:ext>
            </a:extLst>
          </p:cNvPr>
          <p:cNvSpPr>
            <a:spLocks noGrp="1"/>
          </p:cNvSpPr>
          <p:nvPr>
            <p:ph type="ctrTitle"/>
          </p:nvPr>
        </p:nvSpPr>
        <p:spPr>
          <a:xfrm>
            <a:off x="1524000" y="1297728"/>
            <a:ext cx="9144000" cy="796248"/>
          </a:xfrm>
        </p:spPr>
        <p:txBody>
          <a:bodyPr>
            <a:normAutofit fontScale="90000"/>
          </a:bodyPr>
          <a:lstStyle/>
          <a:p>
            <a:pPr algn="l"/>
            <a:r>
              <a:rPr lang="nl-NL" sz="4800" b="1" dirty="0">
                <a:latin typeface="Calibri" panose="020F0502020204030204" pitchFamily="34" charset="0"/>
                <a:cs typeface="Calibri" panose="020F0502020204030204" pitchFamily="34" charset="0"/>
              </a:rPr>
              <a:t>Jong in het Rampjaar</a:t>
            </a:r>
            <a:br>
              <a:rPr lang="nl-NL" sz="4800" b="1" dirty="0">
                <a:latin typeface="Calibri" panose="020F0502020204030204" pitchFamily="34" charset="0"/>
                <a:cs typeface="Calibri" panose="020F0502020204030204" pitchFamily="34" charset="0"/>
              </a:rPr>
            </a:br>
            <a:r>
              <a:rPr lang="nl-NL" sz="4800" b="1" i="1" dirty="0">
                <a:latin typeface="Calibri" panose="020F0502020204030204" pitchFamily="34" charset="0"/>
                <a:cs typeface="Calibri" panose="020F0502020204030204" pitchFamily="34" charset="0"/>
              </a:rPr>
              <a:t>1672 door de ogen van Jan en Marieke</a:t>
            </a:r>
          </a:p>
        </p:txBody>
      </p:sp>
      <p:sp>
        <p:nvSpPr>
          <p:cNvPr id="3" name="Ondertitel 2">
            <a:extLst>
              <a:ext uri="{FF2B5EF4-FFF2-40B4-BE49-F238E27FC236}">
                <a16:creationId xmlns:a16="http://schemas.microsoft.com/office/drawing/2014/main" id="{469C8082-1EBD-E54B-82CC-7EB127922782}"/>
              </a:ext>
            </a:extLst>
          </p:cNvPr>
          <p:cNvSpPr>
            <a:spLocks noGrp="1"/>
          </p:cNvSpPr>
          <p:nvPr>
            <p:ph type="subTitle" idx="1"/>
          </p:nvPr>
        </p:nvSpPr>
        <p:spPr>
          <a:xfrm>
            <a:off x="1524000" y="2529231"/>
            <a:ext cx="9144000" cy="1655762"/>
          </a:xfrm>
        </p:spPr>
        <p:txBody>
          <a:bodyPr>
            <a:normAutofit/>
          </a:bodyPr>
          <a:lstStyle/>
          <a:p>
            <a:pPr algn="l"/>
            <a:r>
              <a:rPr lang="nl-NL" sz="2000" dirty="0">
                <a:latin typeface="Calibri" panose="020F0502020204030204" pitchFamily="34" charset="0"/>
                <a:cs typeface="Calibri" panose="020F0502020204030204" pitchFamily="34" charset="0"/>
              </a:rPr>
              <a:t>Primair onderwijs, bovenbouw</a:t>
            </a:r>
          </a:p>
          <a:p>
            <a:pPr algn="l"/>
            <a:r>
              <a:rPr lang="nl-NL" sz="2000" dirty="0">
                <a:latin typeface="Calibri" panose="020F0502020204030204" pitchFamily="34" charset="0"/>
                <a:cs typeface="Calibri" panose="020F0502020204030204" pitchFamily="34" charset="0"/>
              </a:rPr>
              <a:t>Tijd van Regenten en Vorsten</a:t>
            </a:r>
          </a:p>
        </p:txBody>
      </p:sp>
      <p:pic>
        <p:nvPicPr>
          <p:cNvPr id="5" name="Afbeelding 4">
            <a:extLst>
              <a:ext uri="{FF2B5EF4-FFF2-40B4-BE49-F238E27FC236}">
                <a16:creationId xmlns:a16="http://schemas.microsoft.com/office/drawing/2014/main" id="{6EFC2B88-41AB-DB4E-8F1D-CAD5971611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4594" y="4855532"/>
            <a:ext cx="2406812" cy="2002468"/>
          </a:xfrm>
          <a:prstGeom prst="rect">
            <a:avLst/>
          </a:prstGeom>
        </p:spPr>
      </p:pic>
      <p:pic>
        <p:nvPicPr>
          <p:cNvPr id="6" name="Afbeelding 5" descr="Afbeelding met tekst, persoon&#10;&#10;Automatisch gegenereerde beschrijving">
            <a:extLst>
              <a:ext uri="{FF2B5EF4-FFF2-40B4-BE49-F238E27FC236}">
                <a16:creationId xmlns:a16="http://schemas.microsoft.com/office/drawing/2014/main" id="{137D6EC3-845D-501E-BD6E-4BC7BC4792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09728" y="3437729"/>
            <a:ext cx="3162822" cy="2835605"/>
          </a:xfrm>
          <a:prstGeom prst="rect">
            <a:avLst/>
          </a:prstGeom>
        </p:spPr>
      </p:pic>
      <p:pic>
        <p:nvPicPr>
          <p:cNvPr id="8" name="Afbeelding 7" descr="Afbeelding met tekst, persoon&#10;&#10;Automatisch gegenereerde beschrijving">
            <a:extLst>
              <a:ext uri="{FF2B5EF4-FFF2-40B4-BE49-F238E27FC236}">
                <a16:creationId xmlns:a16="http://schemas.microsoft.com/office/drawing/2014/main" id="{A2EFCD6A-0AE4-0CE2-C0AF-895368F7358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183216" y="3429000"/>
            <a:ext cx="3329412" cy="2835605"/>
          </a:xfrm>
          <a:prstGeom prst="rect">
            <a:avLst/>
          </a:prstGeom>
        </p:spPr>
      </p:pic>
    </p:spTree>
    <p:extLst>
      <p:ext uri="{BB962C8B-B14F-4D97-AF65-F5344CB8AC3E}">
        <p14:creationId xmlns:p14="http://schemas.microsoft.com/office/powerpoint/2010/main" val="147305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93D76-1D8A-1544-98C0-3FEFD8822FF5}"/>
              </a:ext>
            </a:extLst>
          </p:cNvPr>
          <p:cNvSpPr>
            <a:spLocks noGrp="1"/>
          </p:cNvSpPr>
          <p:nvPr>
            <p:ph type="ctrTitle"/>
          </p:nvPr>
        </p:nvSpPr>
        <p:spPr>
          <a:xfrm>
            <a:off x="1524000" y="1297728"/>
            <a:ext cx="9144000" cy="796248"/>
          </a:xfrm>
        </p:spPr>
        <p:txBody>
          <a:bodyPr>
            <a:normAutofit fontScale="90000"/>
          </a:bodyPr>
          <a:lstStyle/>
          <a:p>
            <a:pPr algn="l"/>
            <a:r>
              <a:rPr lang="nl-NL" sz="4800" b="1" dirty="0">
                <a:latin typeface="Calibri" panose="020F0502020204030204" pitchFamily="34" charset="0"/>
                <a:cs typeface="Calibri" panose="020F0502020204030204" pitchFamily="34" charset="0"/>
              </a:rPr>
              <a:t>Jong in het Rampjaar</a:t>
            </a:r>
            <a:br>
              <a:rPr lang="nl-NL" sz="4800" b="1" dirty="0">
                <a:latin typeface="Calibri" panose="020F0502020204030204" pitchFamily="34" charset="0"/>
                <a:cs typeface="Calibri" panose="020F0502020204030204" pitchFamily="34" charset="0"/>
              </a:rPr>
            </a:br>
            <a:r>
              <a:rPr lang="nl-NL" sz="4800" b="1" i="1" dirty="0">
                <a:latin typeface="Calibri" panose="020F0502020204030204" pitchFamily="34" charset="0"/>
                <a:cs typeface="Calibri" panose="020F0502020204030204" pitchFamily="34" charset="0"/>
              </a:rPr>
              <a:t>1672 door de ogen van Jan en Marieke</a:t>
            </a:r>
          </a:p>
        </p:txBody>
      </p:sp>
      <p:sp>
        <p:nvSpPr>
          <p:cNvPr id="3" name="Ondertitel 2">
            <a:extLst>
              <a:ext uri="{FF2B5EF4-FFF2-40B4-BE49-F238E27FC236}">
                <a16:creationId xmlns:a16="http://schemas.microsoft.com/office/drawing/2014/main" id="{469C8082-1EBD-E54B-82CC-7EB127922782}"/>
              </a:ext>
            </a:extLst>
          </p:cNvPr>
          <p:cNvSpPr>
            <a:spLocks noGrp="1"/>
          </p:cNvSpPr>
          <p:nvPr>
            <p:ph type="subTitle" idx="1"/>
          </p:nvPr>
        </p:nvSpPr>
        <p:spPr>
          <a:xfrm>
            <a:off x="1524000" y="2529230"/>
            <a:ext cx="9144000" cy="2326301"/>
          </a:xfrm>
        </p:spPr>
        <p:txBody>
          <a:bodyPr>
            <a:normAutofit/>
          </a:bodyPr>
          <a:lstStyle/>
          <a:p>
            <a:pPr algn="l"/>
            <a:r>
              <a:rPr lang="nl-NL" sz="2000" dirty="0">
                <a:latin typeface="Calibri" panose="020F0502020204030204" pitchFamily="34" charset="0"/>
                <a:cs typeface="Calibri" panose="020F0502020204030204" pitchFamily="34" charset="0"/>
              </a:rPr>
              <a:t>Beeld:</a:t>
            </a:r>
          </a:p>
          <a:p>
            <a:pPr algn="l"/>
            <a:r>
              <a:rPr lang="nl-NL" sz="2000" dirty="0">
                <a:latin typeface="Calibri" panose="020F0502020204030204" pitchFamily="34" charset="0"/>
                <a:cs typeface="Calibri" panose="020F0502020204030204" pitchFamily="34" charset="0"/>
              </a:rPr>
              <a:t>Rijksmuseum Amsterdam: slide 1, 2, 3 (Willem III), 4, 5, 6, 7, 8</a:t>
            </a:r>
          </a:p>
          <a:p>
            <a:pPr algn="l"/>
            <a:r>
              <a:rPr lang="nl-NL" sz="2000" dirty="0">
                <a:latin typeface="Calibri" panose="020F0502020204030204" pitchFamily="34" charset="0"/>
                <a:cs typeface="Calibri" panose="020F0502020204030204" pitchFamily="34" charset="0"/>
              </a:rPr>
              <a:t>Rijksmuseum de Gevangenpoort: slide 3 en 5 (Cornelis de Witt) </a:t>
            </a:r>
          </a:p>
          <a:p>
            <a:pPr algn="l"/>
            <a:r>
              <a:rPr lang="nl-NL" sz="2000" dirty="0">
                <a:latin typeface="Calibri" panose="020F0502020204030204" pitchFamily="34" charset="0"/>
                <a:cs typeface="Calibri" panose="020F0502020204030204" pitchFamily="34" charset="0"/>
              </a:rPr>
              <a:t>Chateau de Versailles: slide 4 (Lodewijk XIV)</a:t>
            </a:r>
          </a:p>
          <a:p>
            <a:pPr algn="l"/>
            <a:r>
              <a:rPr lang="nl-NL" sz="2000" dirty="0">
                <a:latin typeface="Calibri" panose="020F0502020204030204" pitchFamily="34" charset="0"/>
                <a:cs typeface="Calibri" panose="020F0502020204030204" pitchFamily="34" charset="0"/>
              </a:rPr>
              <a:t>National </a:t>
            </a:r>
            <a:r>
              <a:rPr lang="nl-NL" sz="2000" dirty="0" err="1">
                <a:latin typeface="Calibri" panose="020F0502020204030204" pitchFamily="34" charset="0"/>
                <a:cs typeface="Calibri" panose="020F0502020204030204" pitchFamily="34" charset="0"/>
              </a:rPr>
              <a:t>Portrait</a:t>
            </a:r>
            <a:r>
              <a:rPr lang="nl-NL" sz="2000" dirty="0">
                <a:latin typeface="Calibri" panose="020F0502020204030204" pitchFamily="34" charset="0"/>
                <a:cs typeface="Calibri" panose="020F0502020204030204" pitchFamily="34" charset="0"/>
              </a:rPr>
              <a:t> Gallery: slide 4</a:t>
            </a:r>
          </a:p>
          <a:p>
            <a:pPr algn="l"/>
            <a:endParaRPr lang="nl-NL" sz="2000" dirty="0">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6EFC2B88-41AB-DB4E-8F1D-CAD5971611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4594" y="4855532"/>
            <a:ext cx="2406812" cy="2002468"/>
          </a:xfrm>
          <a:prstGeom prst="rect">
            <a:avLst/>
          </a:prstGeom>
        </p:spPr>
      </p:pic>
    </p:spTree>
    <p:extLst>
      <p:ext uri="{BB962C8B-B14F-4D97-AF65-F5344CB8AC3E}">
        <p14:creationId xmlns:p14="http://schemas.microsoft.com/office/powerpoint/2010/main" val="115547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9B35CF7-C078-154A-BAF4-4DE4CC6BDA66}"/>
              </a:ext>
            </a:extLst>
          </p:cNvPr>
          <p:cNvPicPr>
            <a:picLocks noChangeAspect="1"/>
          </p:cNvPicPr>
          <p:nvPr/>
        </p:nvPicPr>
        <p:blipFill>
          <a:blip r:embed="rId3"/>
          <a:stretch>
            <a:fillRect/>
          </a:stretch>
        </p:blipFill>
        <p:spPr>
          <a:xfrm>
            <a:off x="5532415" y="-86746"/>
            <a:ext cx="3030444" cy="3515746"/>
          </a:xfrm>
          <a:prstGeom prst="rect">
            <a:avLst/>
          </a:prstGeom>
        </p:spPr>
      </p:pic>
      <p:pic>
        <p:nvPicPr>
          <p:cNvPr id="8" name="Afbeelding 7">
            <a:extLst>
              <a:ext uri="{FF2B5EF4-FFF2-40B4-BE49-F238E27FC236}">
                <a16:creationId xmlns:a16="http://schemas.microsoft.com/office/drawing/2014/main" id="{78065516-5B67-334C-942D-47E390A616AE}"/>
              </a:ext>
            </a:extLst>
          </p:cNvPr>
          <p:cNvPicPr>
            <a:picLocks noChangeAspect="1"/>
          </p:cNvPicPr>
          <p:nvPr/>
        </p:nvPicPr>
        <p:blipFill>
          <a:blip r:embed="rId3"/>
          <a:stretch>
            <a:fillRect/>
          </a:stretch>
        </p:blipFill>
        <p:spPr>
          <a:xfrm>
            <a:off x="2745015" y="-86746"/>
            <a:ext cx="3030444" cy="3515746"/>
          </a:xfrm>
          <a:prstGeom prst="rect">
            <a:avLst/>
          </a:prstGeom>
        </p:spPr>
      </p:pic>
      <p:pic>
        <p:nvPicPr>
          <p:cNvPr id="5" name="Afbeelding 4" descr="Afbeelding met buiten, persoon&#10;&#10;Automatisch gegenereerde beschrijving">
            <a:extLst>
              <a:ext uri="{FF2B5EF4-FFF2-40B4-BE49-F238E27FC236}">
                <a16:creationId xmlns:a16="http://schemas.microsoft.com/office/drawing/2014/main" id="{1C517E50-E47A-D51B-DECE-3B0F71CF44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462444"/>
            <a:ext cx="4044043" cy="4822667"/>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Autofit/>
          </a:bodyPr>
          <a:lstStyle/>
          <a:p>
            <a:pPr>
              <a:lnSpc>
                <a:spcPts val="3920"/>
              </a:lnSpc>
            </a:pPr>
            <a:r>
              <a:rPr lang="nl-NL" sz="3600" b="1" dirty="0">
                <a:latin typeface="Calibri" panose="020F0502020204030204" pitchFamily="34" charset="0"/>
                <a:cs typeface="Calibri" panose="020F0502020204030204" pitchFamily="34" charset="0"/>
              </a:rPr>
              <a:t>Een </a:t>
            </a:r>
            <a:r>
              <a:rPr lang="nl-NL" sz="3600" b="1" dirty="0" err="1">
                <a:latin typeface="Calibri" panose="020F0502020204030204" pitchFamily="34" charset="0"/>
                <a:cs typeface="Calibri" panose="020F0502020204030204" pitchFamily="34" charset="0"/>
              </a:rPr>
              <a:t>stinkendrijk</a:t>
            </a:r>
            <a:r>
              <a:rPr lang="nl-NL" sz="3600" b="1" dirty="0">
                <a:latin typeface="Calibri" panose="020F0502020204030204" pitchFamily="34" charset="0"/>
                <a:cs typeface="Calibri" panose="020F0502020204030204" pitchFamily="34" charset="0"/>
              </a:rPr>
              <a:t> landje geregeerd door burgers</a:t>
            </a:r>
            <a:br>
              <a:rPr lang="nl-NL" sz="3600" b="1" dirty="0">
                <a:latin typeface="Calibri" panose="020F0502020204030204" pitchFamily="34" charset="0"/>
                <a:cs typeface="Calibri" panose="020F0502020204030204" pitchFamily="34" charset="0"/>
              </a:rPr>
            </a:br>
            <a:endParaRPr lang="nl-NL" sz="3600" b="1"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7" name="Afbeelding 6" descr="Afbeelding met kaart&#10;&#10;Automatisch gegenereerde beschrijving">
            <a:extLst>
              <a:ext uri="{FF2B5EF4-FFF2-40B4-BE49-F238E27FC236}">
                <a16:creationId xmlns:a16="http://schemas.microsoft.com/office/drawing/2014/main" id="{E0362A46-0837-346C-7ECE-877F64E9BCD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8468" y="1898231"/>
            <a:ext cx="5431316" cy="4061262"/>
          </a:xfrm>
          <a:prstGeom prst="rect">
            <a:avLst/>
          </a:prstGeom>
        </p:spPr>
      </p:pic>
    </p:spTree>
    <p:extLst>
      <p:ext uri="{BB962C8B-B14F-4D97-AF65-F5344CB8AC3E}">
        <p14:creationId xmlns:p14="http://schemas.microsoft.com/office/powerpoint/2010/main" val="80029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001A145-7919-3942-A32A-251A17B03BA6}"/>
              </a:ext>
            </a:extLst>
          </p:cNvPr>
          <p:cNvPicPr>
            <a:picLocks noChangeAspect="1"/>
          </p:cNvPicPr>
          <p:nvPr/>
        </p:nvPicPr>
        <p:blipFill>
          <a:blip r:embed="rId3"/>
          <a:stretch>
            <a:fillRect/>
          </a:stretch>
        </p:blipFill>
        <p:spPr>
          <a:xfrm>
            <a:off x="2679701" y="-86746"/>
            <a:ext cx="3030444" cy="3515746"/>
          </a:xfrm>
          <a:prstGeom prst="rect">
            <a:avLst/>
          </a:prstGeom>
        </p:spPr>
      </p:pic>
      <p:pic>
        <p:nvPicPr>
          <p:cNvPr id="5" name="Afbeelding 4">
            <a:extLst>
              <a:ext uri="{FF2B5EF4-FFF2-40B4-BE49-F238E27FC236}">
                <a16:creationId xmlns:a16="http://schemas.microsoft.com/office/drawing/2014/main" id="{1CE67A09-DF5E-4A4C-B5DB-8BD2C9E591D6}"/>
              </a:ext>
            </a:extLst>
          </p:cNvPr>
          <p:cNvPicPr>
            <a:picLocks noChangeAspect="1"/>
          </p:cNvPicPr>
          <p:nvPr/>
        </p:nvPicPr>
        <p:blipFill>
          <a:blip r:embed="rId3"/>
          <a:stretch>
            <a:fillRect/>
          </a:stretch>
        </p:blipFill>
        <p:spPr>
          <a:xfrm>
            <a:off x="-139699" y="-86746"/>
            <a:ext cx="3030444" cy="3515746"/>
          </a:xfrm>
          <a:prstGeom prst="rect">
            <a:avLst/>
          </a:prstGeom>
        </p:spPr>
      </p:pic>
      <p:pic>
        <p:nvPicPr>
          <p:cNvPr id="10" name="Afbeelding 9" descr="Afbeelding met tekst, muur, persoon, binnen&#10;&#10;Automatisch gegenereerde beschrijving">
            <a:extLst>
              <a:ext uri="{FF2B5EF4-FFF2-40B4-BE49-F238E27FC236}">
                <a16:creationId xmlns:a16="http://schemas.microsoft.com/office/drawing/2014/main" id="{010D27FA-494D-3328-9ECC-81762C1C6F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32246" y="2228161"/>
            <a:ext cx="3497353" cy="3855733"/>
          </a:xfrm>
          <a:prstGeom prst="rect">
            <a:avLst/>
          </a:prstGeom>
        </p:spPr>
      </p:pic>
      <p:pic>
        <p:nvPicPr>
          <p:cNvPr id="7" name="Afbeelding 6" descr="Afbeelding met tekst, persoon, donker, staren&#10;&#10;Automatisch gegenereerde beschrijving">
            <a:extLst>
              <a:ext uri="{FF2B5EF4-FFF2-40B4-BE49-F238E27FC236}">
                <a16:creationId xmlns:a16="http://schemas.microsoft.com/office/drawing/2014/main" id="{04AC9F3E-AD08-1A79-0A45-B4EDF63DE2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368" y="2228161"/>
            <a:ext cx="3414311" cy="3858906"/>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8044544"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Johan de Witt of prins Willem van Oranje</a:t>
            </a:r>
            <a:br>
              <a:rPr lang="nl-NL" sz="3600" b="1" dirty="0">
                <a:latin typeface="Calibri" panose="020F0502020204030204" pitchFamily="34" charset="0"/>
                <a:cs typeface="Calibri" panose="020F0502020204030204" pitchFamily="34" charset="0"/>
              </a:rPr>
            </a:br>
            <a:r>
              <a:rPr lang="nl-NL" sz="3600" b="1" dirty="0">
                <a:latin typeface="Calibri" panose="020F0502020204030204" pitchFamily="34" charset="0"/>
                <a:cs typeface="Calibri" panose="020F0502020204030204" pitchFamily="34" charset="0"/>
              </a:rPr>
              <a:t>Wie is de baas? </a:t>
            </a:r>
            <a:r>
              <a:rPr lang="nl-NL" sz="3600" b="1" i="1" dirty="0">
                <a:latin typeface="Calibri" panose="020F0502020204030204" pitchFamily="34" charset="0"/>
                <a:cs typeface="Calibri" panose="020F0502020204030204" pitchFamily="34" charset="0"/>
              </a:rPr>
              <a:t>Regent of vorst?</a:t>
            </a:r>
            <a:endParaRPr lang="nl-NL" sz="3600" b="1"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9" name="Afbeelding 8">
            <a:extLst>
              <a:ext uri="{FF2B5EF4-FFF2-40B4-BE49-F238E27FC236}">
                <a16:creationId xmlns:a16="http://schemas.microsoft.com/office/drawing/2014/main" id="{F2911775-00CD-76FF-044C-13BEF3A814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70810" y="1581538"/>
            <a:ext cx="1847462" cy="1847462"/>
          </a:xfrm>
          <a:prstGeom prst="rect">
            <a:avLst/>
          </a:prstGeom>
        </p:spPr>
      </p:pic>
    </p:spTree>
    <p:extLst>
      <p:ext uri="{BB962C8B-B14F-4D97-AF65-F5344CB8AC3E}">
        <p14:creationId xmlns:p14="http://schemas.microsoft.com/office/powerpoint/2010/main" val="199179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CE67A09-DF5E-4A4C-B5DB-8BD2C9E591D6}"/>
              </a:ext>
            </a:extLst>
          </p:cNvPr>
          <p:cNvPicPr>
            <a:picLocks noChangeAspect="1"/>
          </p:cNvPicPr>
          <p:nvPr/>
        </p:nvPicPr>
        <p:blipFill>
          <a:blip r:embed="rId3"/>
          <a:stretch>
            <a:fillRect/>
          </a:stretch>
        </p:blipFill>
        <p:spPr>
          <a:xfrm>
            <a:off x="-139699" y="-86746"/>
            <a:ext cx="3030444" cy="3515746"/>
          </a:xfrm>
          <a:prstGeom prst="rect">
            <a:avLst/>
          </a:prstGeom>
        </p:spPr>
      </p:pic>
      <p:pic>
        <p:nvPicPr>
          <p:cNvPr id="6" name="Afbeelding 5">
            <a:extLst>
              <a:ext uri="{FF2B5EF4-FFF2-40B4-BE49-F238E27FC236}">
                <a16:creationId xmlns:a16="http://schemas.microsoft.com/office/drawing/2014/main" id="{8001A145-7919-3942-A32A-251A17B03BA6}"/>
              </a:ext>
            </a:extLst>
          </p:cNvPr>
          <p:cNvPicPr>
            <a:picLocks noChangeAspect="1"/>
          </p:cNvPicPr>
          <p:nvPr/>
        </p:nvPicPr>
        <p:blipFill>
          <a:blip r:embed="rId3"/>
          <a:stretch>
            <a:fillRect/>
          </a:stretch>
        </p:blipFill>
        <p:spPr>
          <a:xfrm>
            <a:off x="2679701" y="-86746"/>
            <a:ext cx="3030444" cy="3515746"/>
          </a:xfrm>
          <a:prstGeom prst="rect">
            <a:avLst/>
          </a:prstGeom>
        </p:spPr>
      </p:pic>
      <p:pic>
        <p:nvPicPr>
          <p:cNvPr id="10" name="Afbeelding 9" descr="Afbeelding met persoon, donker&#10;&#10;Automatisch gegenereerde beschrijving">
            <a:extLst>
              <a:ext uri="{FF2B5EF4-FFF2-40B4-BE49-F238E27FC236}">
                <a16:creationId xmlns:a16="http://schemas.microsoft.com/office/drawing/2014/main" id="{837A446A-59AF-C86C-C214-9CBF9C54926A}"/>
              </a:ext>
            </a:extLst>
          </p:cNvPr>
          <p:cNvPicPr>
            <a:picLocks noChangeAspect="1"/>
          </p:cNvPicPr>
          <p:nvPr/>
        </p:nvPicPr>
        <p:blipFill>
          <a:blip r:embed="rId4"/>
          <a:stretch>
            <a:fillRect/>
          </a:stretch>
        </p:blipFill>
        <p:spPr>
          <a:xfrm>
            <a:off x="4600466" y="2236422"/>
            <a:ext cx="2887189" cy="3971580"/>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09D9C3DA-8B21-BFB8-75CF-A728B11CBA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979" y="2236422"/>
            <a:ext cx="3330466" cy="3971581"/>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Aanval van vier kanten</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Twee koningen en twee bisschoppen</a:t>
            </a:r>
            <a:endParaRPr lang="nl-NL" sz="3600" b="1"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sp>
        <p:nvSpPr>
          <p:cNvPr id="13" name="Ondertitel 2">
            <a:extLst>
              <a:ext uri="{FF2B5EF4-FFF2-40B4-BE49-F238E27FC236}">
                <a16:creationId xmlns:a16="http://schemas.microsoft.com/office/drawing/2014/main" id="{F059DEAC-477E-C905-CF9E-FF351A5B0975}"/>
              </a:ext>
            </a:extLst>
          </p:cNvPr>
          <p:cNvSpPr txBox="1">
            <a:spLocks/>
          </p:cNvSpPr>
          <p:nvPr/>
        </p:nvSpPr>
        <p:spPr>
          <a:xfrm>
            <a:off x="7787676" y="2203459"/>
            <a:ext cx="4336973" cy="2258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latin typeface="Calibri" panose="020F0502020204030204" pitchFamily="34" charset="0"/>
                <a:cs typeface="Calibri" panose="020F0502020204030204" pitchFamily="34" charset="0"/>
              </a:rPr>
              <a:t>De vijanden:</a:t>
            </a:r>
          </a:p>
          <a:p>
            <a:pPr marL="0" indent="0">
              <a:buNone/>
            </a:pPr>
            <a:r>
              <a:rPr lang="nl-NL" sz="2000" dirty="0">
                <a:latin typeface="Calibri" panose="020F0502020204030204" pitchFamily="34" charset="0"/>
                <a:cs typeface="Calibri" panose="020F0502020204030204" pitchFamily="34" charset="0"/>
              </a:rPr>
              <a:t>Koning Lodewijk XIV van Frankrijk</a:t>
            </a:r>
          </a:p>
          <a:p>
            <a:pPr marL="0" indent="0">
              <a:buNone/>
            </a:pPr>
            <a:r>
              <a:rPr lang="nl-NL" sz="2000" dirty="0">
                <a:latin typeface="Calibri" panose="020F0502020204030204" pitchFamily="34" charset="0"/>
                <a:cs typeface="Calibri" panose="020F0502020204030204" pitchFamily="34" charset="0"/>
              </a:rPr>
              <a:t>Koning Charles II van Engeland</a:t>
            </a:r>
          </a:p>
          <a:p>
            <a:pPr marL="0" indent="0">
              <a:buNone/>
            </a:pPr>
            <a:endParaRPr lang="nl-NL" sz="2000" dirty="0">
              <a:latin typeface="Calibri" panose="020F0502020204030204" pitchFamily="34" charset="0"/>
              <a:cs typeface="Calibri" panose="020F0502020204030204" pitchFamily="34" charset="0"/>
            </a:endParaRPr>
          </a:p>
          <a:p>
            <a:pPr marL="0" indent="0">
              <a:buNone/>
            </a:pPr>
            <a:r>
              <a:rPr lang="nl-NL" sz="2000" dirty="0">
                <a:latin typeface="Calibri" panose="020F0502020204030204" pitchFamily="34" charset="0"/>
                <a:cs typeface="Calibri" panose="020F0502020204030204" pitchFamily="34" charset="0"/>
              </a:rPr>
              <a:t>en de bisschoppen van Münster en Keulen</a:t>
            </a:r>
          </a:p>
        </p:txBody>
      </p:sp>
    </p:spTree>
    <p:extLst>
      <p:ext uri="{BB962C8B-B14F-4D97-AF65-F5344CB8AC3E}">
        <p14:creationId xmlns:p14="http://schemas.microsoft.com/office/powerpoint/2010/main" val="262633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86BF004-D693-174D-B02B-6781BD2C83C0}"/>
              </a:ext>
            </a:extLst>
          </p:cNvPr>
          <p:cNvPicPr>
            <a:picLocks noChangeAspect="1"/>
          </p:cNvPicPr>
          <p:nvPr/>
        </p:nvPicPr>
        <p:blipFill>
          <a:blip r:embed="rId3"/>
          <a:stretch>
            <a:fillRect/>
          </a:stretch>
        </p:blipFill>
        <p:spPr>
          <a:xfrm>
            <a:off x="5039408" y="-86746"/>
            <a:ext cx="4962071" cy="5756708"/>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35C4BAB2-F9B9-2074-4190-5B564ACAFB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027" r="2849"/>
          <a:stretch/>
        </p:blipFill>
        <p:spPr>
          <a:xfrm>
            <a:off x="255639" y="385590"/>
            <a:ext cx="8767176" cy="6125379"/>
          </a:xfrm>
          <a:prstGeom prst="rect">
            <a:avLst/>
          </a:prstGeom>
        </p:spPr>
      </p:pic>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spTree>
    <p:extLst>
      <p:ext uri="{BB962C8B-B14F-4D97-AF65-F5344CB8AC3E}">
        <p14:creationId xmlns:p14="http://schemas.microsoft.com/office/powerpoint/2010/main" val="301147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1950944-B50E-4446-B23F-046C9028901B}"/>
              </a:ext>
            </a:extLst>
          </p:cNvPr>
          <p:cNvPicPr>
            <a:picLocks noChangeAspect="1"/>
          </p:cNvPicPr>
          <p:nvPr/>
        </p:nvPicPr>
        <p:blipFill>
          <a:blip r:embed="rId3"/>
          <a:stretch>
            <a:fillRect/>
          </a:stretch>
        </p:blipFill>
        <p:spPr>
          <a:xfrm>
            <a:off x="7785100" y="-86746"/>
            <a:ext cx="3568700" cy="4140200"/>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Paniek</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Redeloos, radeloos en reddeloos</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1026" name="Picture 2" descr="Ooggetuigen van het Rampjaar - Erfgoedhuis Zuid-Holland">
            <a:extLst>
              <a:ext uri="{FF2B5EF4-FFF2-40B4-BE49-F238E27FC236}">
                <a16:creationId xmlns:a16="http://schemas.microsoft.com/office/drawing/2014/main" id="{3159D5B0-9044-DEA6-F477-FAB61C4D234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2828" y="2189968"/>
            <a:ext cx="4807026" cy="2864186"/>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tekst, persoon&#10;&#10;Automatisch gegenereerde beschrijving">
            <a:extLst>
              <a:ext uri="{FF2B5EF4-FFF2-40B4-BE49-F238E27FC236}">
                <a16:creationId xmlns:a16="http://schemas.microsoft.com/office/drawing/2014/main" id="{DA1B21A6-7B4A-C5C9-514F-3075E71335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4958" y="2159394"/>
            <a:ext cx="3284468" cy="4097482"/>
          </a:xfrm>
          <a:prstGeom prst="rect">
            <a:avLst/>
          </a:prstGeom>
        </p:spPr>
      </p:pic>
      <p:pic>
        <p:nvPicPr>
          <p:cNvPr id="12" name="Afbeelding 11" descr="Afbeelding met tekst, persoon, donker, staren&#10;&#10;Automatisch gegenereerde beschrijving">
            <a:extLst>
              <a:ext uri="{FF2B5EF4-FFF2-40B4-BE49-F238E27FC236}">
                <a16:creationId xmlns:a16="http://schemas.microsoft.com/office/drawing/2014/main" id="{16FF8119-E0A0-12B4-18EE-D861CB196B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16590" y="2689580"/>
            <a:ext cx="2687196" cy="3037109"/>
          </a:xfrm>
          <a:prstGeom prst="rect">
            <a:avLst/>
          </a:prstGeom>
        </p:spPr>
      </p:pic>
      <p:sp>
        <p:nvSpPr>
          <p:cNvPr id="14" name="Titel 1">
            <a:extLst>
              <a:ext uri="{FF2B5EF4-FFF2-40B4-BE49-F238E27FC236}">
                <a16:creationId xmlns:a16="http://schemas.microsoft.com/office/drawing/2014/main" id="{F314C55B-DE2F-0816-5738-238885998FBE}"/>
              </a:ext>
            </a:extLst>
          </p:cNvPr>
          <p:cNvSpPr txBox="1">
            <a:spLocks/>
          </p:cNvSpPr>
          <p:nvPr/>
        </p:nvSpPr>
        <p:spPr>
          <a:xfrm rot="20542873">
            <a:off x="5482547" y="3388051"/>
            <a:ext cx="48206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920"/>
              </a:lnSpc>
            </a:pPr>
            <a:r>
              <a:rPr lang="nl-NL" sz="5400" b="1" dirty="0">
                <a:solidFill>
                  <a:schemeClr val="bg1"/>
                </a:solidFill>
                <a:latin typeface="Calibri" panose="020F0502020204030204" pitchFamily="34" charset="0"/>
                <a:cs typeface="Calibri" panose="020F0502020204030204" pitchFamily="34" charset="0"/>
              </a:rPr>
              <a:t>ZONDEBOKKEN</a:t>
            </a:r>
            <a:endParaRPr lang="nl-NL" sz="5400" b="1" i="1" dirty="0">
              <a:solidFill>
                <a:schemeClr val="bg1"/>
              </a:solidFill>
              <a:latin typeface="Calibri" panose="020F0502020204030204" pitchFamily="34" charset="0"/>
              <a:cs typeface="Calibri" panose="020F0502020204030204" pitchFamily="34" charset="0"/>
            </a:endParaRPr>
          </a:p>
        </p:txBody>
      </p:sp>
      <p:sp>
        <p:nvSpPr>
          <p:cNvPr id="15" name="Ondertitel 2">
            <a:extLst>
              <a:ext uri="{FF2B5EF4-FFF2-40B4-BE49-F238E27FC236}">
                <a16:creationId xmlns:a16="http://schemas.microsoft.com/office/drawing/2014/main" id="{08B9067E-989F-6305-F96E-12AB491E4716}"/>
              </a:ext>
            </a:extLst>
          </p:cNvPr>
          <p:cNvSpPr txBox="1">
            <a:spLocks/>
          </p:cNvSpPr>
          <p:nvPr/>
        </p:nvSpPr>
        <p:spPr>
          <a:xfrm>
            <a:off x="4056305" y="5860615"/>
            <a:ext cx="3159743" cy="575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latin typeface="Calibri" panose="020F0502020204030204" pitchFamily="34" charset="0"/>
                <a:cs typeface="Calibri" panose="020F0502020204030204" pitchFamily="34" charset="0"/>
              </a:rPr>
              <a:t>Johan en Cornelis de Witt</a:t>
            </a:r>
          </a:p>
        </p:txBody>
      </p:sp>
    </p:spTree>
    <p:extLst>
      <p:ext uri="{BB962C8B-B14F-4D97-AF65-F5344CB8AC3E}">
        <p14:creationId xmlns:p14="http://schemas.microsoft.com/office/powerpoint/2010/main" val="93238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Pamflettenoorlog</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Beschuldigingen en complottheorieën</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8" name="Afbeelding 7">
            <a:extLst>
              <a:ext uri="{FF2B5EF4-FFF2-40B4-BE49-F238E27FC236}">
                <a16:creationId xmlns:a16="http://schemas.microsoft.com/office/drawing/2014/main" id="{11950944-B50E-4446-B23F-046C9028901B}"/>
              </a:ext>
            </a:extLst>
          </p:cNvPr>
          <p:cNvPicPr>
            <a:picLocks noChangeAspect="1"/>
          </p:cNvPicPr>
          <p:nvPr/>
        </p:nvPicPr>
        <p:blipFill>
          <a:blip r:embed="rId4"/>
          <a:stretch>
            <a:fillRect/>
          </a:stretch>
        </p:blipFill>
        <p:spPr>
          <a:xfrm>
            <a:off x="7785100" y="-86746"/>
            <a:ext cx="3568700" cy="4140200"/>
          </a:xfrm>
          <a:prstGeom prst="rect">
            <a:avLst/>
          </a:prstGeom>
        </p:spPr>
      </p:pic>
      <p:pic>
        <p:nvPicPr>
          <p:cNvPr id="5" name="Afbeelding 4">
            <a:extLst>
              <a:ext uri="{FF2B5EF4-FFF2-40B4-BE49-F238E27FC236}">
                <a16:creationId xmlns:a16="http://schemas.microsoft.com/office/drawing/2014/main" id="{221EEAD3-7497-67D6-AE38-67A7BBF1D7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6435" y="2412782"/>
            <a:ext cx="5607584" cy="3808924"/>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ED39948F-34FC-1095-29AC-29466B7F2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63372">
            <a:off x="6044815" y="2883471"/>
            <a:ext cx="3855767" cy="6004255"/>
          </a:xfrm>
          <a:prstGeom prst="rect">
            <a:avLst/>
          </a:prstGeom>
        </p:spPr>
      </p:pic>
    </p:spTree>
    <p:extLst>
      <p:ext uri="{BB962C8B-B14F-4D97-AF65-F5344CB8AC3E}">
        <p14:creationId xmlns:p14="http://schemas.microsoft.com/office/powerpoint/2010/main" val="127432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Brute moord</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De broers De Witt komen om het leven</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8" name="Afbeelding 7">
            <a:extLst>
              <a:ext uri="{FF2B5EF4-FFF2-40B4-BE49-F238E27FC236}">
                <a16:creationId xmlns:a16="http://schemas.microsoft.com/office/drawing/2014/main" id="{11950944-B50E-4446-B23F-046C9028901B}"/>
              </a:ext>
            </a:extLst>
          </p:cNvPr>
          <p:cNvPicPr>
            <a:picLocks noChangeAspect="1"/>
          </p:cNvPicPr>
          <p:nvPr/>
        </p:nvPicPr>
        <p:blipFill>
          <a:blip r:embed="rId4"/>
          <a:stretch>
            <a:fillRect/>
          </a:stretch>
        </p:blipFill>
        <p:spPr>
          <a:xfrm>
            <a:off x="7785100" y="-86746"/>
            <a:ext cx="3568700" cy="4140200"/>
          </a:xfrm>
          <a:prstGeom prst="rect">
            <a:avLst/>
          </a:prstGeom>
        </p:spPr>
      </p:pic>
      <p:sp>
        <p:nvSpPr>
          <p:cNvPr id="6" name="Ondertitel 2">
            <a:extLst>
              <a:ext uri="{FF2B5EF4-FFF2-40B4-BE49-F238E27FC236}">
                <a16:creationId xmlns:a16="http://schemas.microsoft.com/office/drawing/2014/main" id="{4A572454-173C-A875-8F76-999475D77143}"/>
              </a:ext>
            </a:extLst>
          </p:cNvPr>
          <p:cNvSpPr txBox="1">
            <a:spLocks/>
          </p:cNvSpPr>
          <p:nvPr/>
        </p:nvSpPr>
        <p:spPr>
          <a:xfrm>
            <a:off x="6613828" y="3307273"/>
            <a:ext cx="35687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latin typeface="Calibri" panose="020F0502020204030204" pitchFamily="34" charset="0"/>
                <a:cs typeface="Calibri" panose="020F0502020204030204" pitchFamily="34" charset="0"/>
              </a:rPr>
              <a:t>Link naar de schoolfilm</a:t>
            </a:r>
          </a:p>
        </p:txBody>
      </p:sp>
      <p:pic>
        <p:nvPicPr>
          <p:cNvPr id="7" name="Afbeelding 6" descr="Afbeelding met tekst, giraf, buiten&#10;&#10;Automatisch gegenereerde beschrijving">
            <a:extLst>
              <a:ext uri="{FF2B5EF4-FFF2-40B4-BE49-F238E27FC236}">
                <a16:creationId xmlns:a16="http://schemas.microsoft.com/office/drawing/2014/main" id="{CB0911EF-994A-5BAB-BD83-C745FB61FC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8961" y="2213089"/>
            <a:ext cx="5466655" cy="3844131"/>
          </a:xfrm>
          <a:prstGeom prst="rect">
            <a:avLst/>
          </a:prstGeom>
        </p:spPr>
      </p:pic>
    </p:spTree>
    <p:extLst>
      <p:ext uri="{BB962C8B-B14F-4D97-AF65-F5344CB8AC3E}">
        <p14:creationId xmlns:p14="http://schemas.microsoft.com/office/powerpoint/2010/main" val="2619706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CE67A09-DF5E-4A4C-B5DB-8BD2C9E591D6}"/>
              </a:ext>
            </a:extLst>
          </p:cNvPr>
          <p:cNvPicPr>
            <a:picLocks noChangeAspect="1"/>
          </p:cNvPicPr>
          <p:nvPr/>
        </p:nvPicPr>
        <p:blipFill>
          <a:blip r:embed="rId3"/>
          <a:stretch>
            <a:fillRect/>
          </a:stretch>
        </p:blipFill>
        <p:spPr>
          <a:xfrm>
            <a:off x="-139699" y="-86746"/>
            <a:ext cx="3030444" cy="3515746"/>
          </a:xfrm>
          <a:prstGeom prst="rect">
            <a:avLst/>
          </a:prstGeom>
        </p:spPr>
      </p:pic>
      <p:pic>
        <p:nvPicPr>
          <p:cNvPr id="6" name="Afbeelding 5">
            <a:extLst>
              <a:ext uri="{FF2B5EF4-FFF2-40B4-BE49-F238E27FC236}">
                <a16:creationId xmlns:a16="http://schemas.microsoft.com/office/drawing/2014/main" id="{8001A145-7919-3942-A32A-251A17B03BA6}"/>
              </a:ext>
            </a:extLst>
          </p:cNvPr>
          <p:cNvPicPr>
            <a:picLocks noChangeAspect="1"/>
          </p:cNvPicPr>
          <p:nvPr/>
        </p:nvPicPr>
        <p:blipFill>
          <a:blip r:embed="rId3"/>
          <a:stretch>
            <a:fillRect/>
          </a:stretch>
        </p:blipFill>
        <p:spPr>
          <a:xfrm>
            <a:off x="2679701" y="-86746"/>
            <a:ext cx="3030444" cy="3515746"/>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27182" y="789763"/>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Jong in het Rampjaar</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Hoe was het voor kinderen in 1672?</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7" name="Afbeelding 6" descr="Afbeelding met tekst, persoon&#10;&#10;Automatisch gegenereerde beschrijving">
            <a:extLst>
              <a:ext uri="{FF2B5EF4-FFF2-40B4-BE49-F238E27FC236}">
                <a16:creationId xmlns:a16="http://schemas.microsoft.com/office/drawing/2014/main" id="{8D059FB4-B5CF-8D7B-BB60-BF76C1067B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4822" y="2155671"/>
            <a:ext cx="2681825" cy="3432883"/>
          </a:xfrm>
          <a:prstGeom prst="rect">
            <a:avLst/>
          </a:prstGeom>
        </p:spPr>
      </p:pic>
      <p:pic>
        <p:nvPicPr>
          <p:cNvPr id="14" name="Afbeelding 13" descr="Afbeelding met persoon, zwemmen&#10;&#10;Automatisch gegenereerde beschrijving">
            <a:extLst>
              <a:ext uri="{FF2B5EF4-FFF2-40B4-BE49-F238E27FC236}">
                <a16:creationId xmlns:a16="http://schemas.microsoft.com/office/drawing/2014/main" id="{A6336627-4452-6E55-C2E3-4CEBC19CE5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24180" y="2152936"/>
            <a:ext cx="2590557" cy="3702433"/>
          </a:xfrm>
          <a:prstGeom prst="rect">
            <a:avLst/>
          </a:prstGeom>
        </p:spPr>
      </p:pic>
      <p:sp>
        <p:nvSpPr>
          <p:cNvPr id="13" name="Ondertitel 2">
            <a:extLst>
              <a:ext uri="{FF2B5EF4-FFF2-40B4-BE49-F238E27FC236}">
                <a16:creationId xmlns:a16="http://schemas.microsoft.com/office/drawing/2014/main" id="{F059DEAC-477E-C905-CF9E-FF351A5B0975}"/>
              </a:ext>
            </a:extLst>
          </p:cNvPr>
          <p:cNvSpPr txBox="1">
            <a:spLocks/>
          </p:cNvSpPr>
          <p:nvPr/>
        </p:nvSpPr>
        <p:spPr>
          <a:xfrm>
            <a:off x="827182" y="5728813"/>
            <a:ext cx="4336973" cy="2258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latin typeface="Calibri" panose="020F0502020204030204" pitchFamily="34" charset="0"/>
                <a:cs typeface="Calibri" panose="020F0502020204030204" pitchFamily="34" charset="0"/>
              </a:rPr>
              <a:t>Ontdek het tijdens jouw bezoek aan het Haags Historisch Museum</a:t>
            </a:r>
          </a:p>
        </p:txBody>
      </p:sp>
    </p:spTree>
    <p:extLst>
      <p:ext uri="{BB962C8B-B14F-4D97-AF65-F5344CB8AC3E}">
        <p14:creationId xmlns:p14="http://schemas.microsoft.com/office/powerpoint/2010/main" val="4294985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FB0712644C544AD6AE45B29582B77" ma:contentTypeVersion="13" ma:contentTypeDescription="Een nieuw document maken." ma:contentTypeScope="" ma:versionID="a975743bfe441d09af49bbb813c69cfa">
  <xsd:schema xmlns:xsd="http://www.w3.org/2001/XMLSchema" xmlns:xs="http://www.w3.org/2001/XMLSchema" xmlns:p="http://schemas.microsoft.com/office/2006/metadata/properties" xmlns:ns2="55119713-d942-4950-8994-6f54182c414a" xmlns:ns3="7c4ace46-dd00-42d5-8687-9c4942e98274" targetNamespace="http://schemas.microsoft.com/office/2006/metadata/properties" ma:root="true" ma:fieldsID="d84f187575d46e4a828c93ec41bae696" ns2:_="" ns3:_="">
    <xsd:import namespace="55119713-d942-4950-8994-6f54182c414a"/>
    <xsd:import namespace="7c4ace46-dd00-42d5-8687-9c4942e9827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19713-d942-4950-8994-6f54182c414a"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4ace46-dd00-42d5-8687-9c4942e9827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1E0138-3F96-484A-9A5B-4948D5A3CD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FF384D-51BB-4E53-AAC0-40AEDF1512F9}">
  <ds:schemaRefs>
    <ds:schemaRef ds:uri="http://schemas.microsoft.com/sharepoint/v3/contenttype/forms"/>
  </ds:schemaRefs>
</ds:datastoreItem>
</file>

<file path=customXml/itemProps3.xml><?xml version="1.0" encoding="utf-8"?>
<ds:datastoreItem xmlns:ds="http://schemas.openxmlformats.org/officeDocument/2006/customXml" ds:itemID="{58F4C4B3-3EDA-4E03-AE7C-4B5DAC455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19713-d942-4950-8994-6f54182c414a"/>
    <ds:schemaRef ds:uri="7c4ace46-dd00-42d5-8687-9c4942e98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800</TotalTime>
  <Words>1271</Words>
  <Application>Microsoft Office PowerPoint</Application>
  <PresentationFormat>Breedbeeld</PresentationFormat>
  <Paragraphs>61</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Franklin Gothic Book</vt:lpstr>
      <vt:lpstr>Franklin Gothic Medium</vt:lpstr>
      <vt:lpstr>Libre Franklin</vt:lpstr>
      <vt:lpstr>Kantoorthema</vt:lpstr>
      <vt:lpstr>Jong in het Rampjaar 1672 door de ogen van Jan en Marieke</vt:lpstr>
      <vt:lpstr>Een stinkendrijk landje geregeerd door burgers </vt:lpstr>
      <vt:lpstr>Johan de Witt of prins Willem van Oranje Wie is de baas? Regent of vorst?</vt:lpstr>
      <vt:lpstr>Aanval van vier kanten Twee koningen en twee bisschoppen</vt:lpstr>
      <vt:lpstr>PowerPoint-presentatie</vt:lpstr>
      <vt:lpstr>Paniek Redeloos, radeloos en reddeloos</vt:lpstr>
      <vt:lpstr>Pamflettenoorlog Beschuldigingen en complottheorieën</vt:lpstr>
      <vt:lpstr>Brute moord De broers De Witt komen om het leven</vt:lpstr>
      <vt:lpstr>Jong in het Rampjaar Hoe was het voor kinderen in 1672?</vt:lpstr>
      <vt:lpstr>Jong in het Rampjaar 1672 door de ogen van Jan en Marieke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Haags Historisch Museum Vernieuwt</dc:title>
  <dc:creator>Reinier Hamel</dc:creator>
  <cp:lastModifiedBy>Robert van Herk</cp:lastModifiedBy>
  <cp:revision>12</cp:revision>
  <dcterms:created xsi:type="dcterms:W3CDTF">2022-03-23T08:11:20Z</dcterms:created>
  <dcterms:modified xsi:type="dcterms:W3CDTF">2022-08-26T13:27:22Z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0x010100480FB0712644C544AD6AE45B29582B77</vt:lpwstr>
  </property>
</Properties>
</file>